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5"/>
  </p:notesMasterIdLst>
  <p:handoutMasterIdLst>
    <p:handoutMasterId r:id="rId26"/>
  </p:handoutMasterIdLst>
  <p:sldIdLst>
    <p:sldId id="256" r:id="rId5"/>
    <p:sldId id="257" r:id="rId6"/>
    <p:sldId id="272" r:id="rId7"/>
    <p:sldId id="280" r:id="rId8"/>
    <p:sldId id="289" r:id="rId9"/>
    <p:sldId id="268" r:id="rId10"/>
    <p:sldId id="270" r:id="rId11"/>
    <p:sldId id="259" r:id="rId12"/>
    <p:sldId id="273" r:id="rId13"/>
    <p:sldId id="278" r:id="rId14"/>
    <p:sldId id="274" r:id="rId15"/>
    <p:sldId id="275" r:id="rId16"/>
    <p:sldId id="276" r:id="rId17"/>
    <p:sldId id="282" r:id="rId18"/>
    <p:sldId id="285" r:id="rId19"/>
    <p:sldId id="287" r:id="rId20"/>
    <p:sldId id="284" r:id="rId21"/>
    <p:sldId id="288" r:id="rId22"/>
    <p:sldId id="283" r:id="rId23"/>
    <p:sldId id="265" r:id="rId24"/>
  </p:sldIdLst>
  <p:sldSz cx="12192000" cy="6858000"/>
  <p:notesSz cx="6858000" cy="9144000"/>
  <p:defaultTextStyle>
    <a:defPPr>
      <a:defRPr lang="en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F687E20-6891-D47B-FC62-AE515643EED9}" name="Bernášek Václav" initials="VB" userId="S::vaclav.bernasek@eli-beams.eu::883f5f0f-2bec-4ba4-b14c-08d16a6a9022" providerId="AD"/>
  <p188:author id="{82D01EB3-112D-CD78-BB60-364C87C7F035}" name="Bugáňová Patrícia" initials="BP" userId="S::patricia.buganova@eli-beams.eu::91f98054-ecd7-43b0-8980-3ed8778aa8a7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98D3"/>
    <a:srgbClr val="000000"/>
    <a:srgbClr val="11B2A4"/>
    <a:srgbClr val="61CAFE"/>
    <a:srgbClr val="58B3DF"/>
    <a:srgbClr val="B0B0B0"/>
    <a:srgbClr val="FDA348"/>
    <a:srgbClr val="D338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7D81F3F-9E89-4986-9445-D9E6E891F368}" v="1" dt="2025-04-11T07:12:17.06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785"/>
    <p:restoredTop sz="94676"/>
  </p:normalViewPr>
  <p:slideViewPr>
    <p:cSldViewPr snapToGrid="0">
      <p:cViewPr varScale="1">
        <p:scale>
          <a:sx n="59" d="100"/>
          <a:sy n="59" d="100"/>
        </p:scale>
        <p:origin x="74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3" d="100"/>
          <a:sy n="123" d="100"/>
        </p:scale>
        <p:origin x="4852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33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ernášek Václav" userId="883f5f0f-2bec-4ba4-b14c-08d16a6a9022" providerId="ADAL" clId="{87D81F3F-9E89-4986-9445-D9E6E891F368}"/>
    <pc:docChg chg="undo custSel modSld">
      <pc:chgData name="Bernášek Václav" userId="883f5f0f-2bec-4ba4-b14c-08d16a6a9022" providerId="ADAL" clId="{87D81F3F-9E89-4986-9445-D9E6E891F368}" dt="2025-04-11T07:13:08.145" v="21" actId="20577"/>
      <pc:docMkLst>
        <pc:docMk/>
      </pc:docMkLst>
      <pc:sldChg chg="modSp mod">
        <pc:chgData name="Bernášek Václav" userId="883f5f0f-2bec-4ba4-b14c-08d16a6a9022" providerId="ADAL" clId="{87D81F3F-9E89-4986-9445-D9E6E891F368}" dt="2025-04-11T07:11:00.746" v="3" actId="20577"/>
        <pc:sldMkLst>
          <pc:docMk/>
          <pc:sldMk cId="1496578329" sldId="270"/>
        </pc:sldMkLst>
        <pc:spChg chg="mod">
          <ac:chgData name="Bernášek Václav" userId="883f5f0f-2bec-4ba4-b14c-08d16a6a9022" providerId="ADAL" clId="{87D81F3F-9E89-4986-9445-D9E6E891F368}" dt="2025-04-11T07:11:00.746" v="3" actId="20577"/>
          <ac:spMkLst>
            <pc:docMk/>
            <pc:sldMk cId="1496578329" sldId="270"/>
            <ac:spMk id="5" creationId="{0C927934-015C-596F-A567-ADEA043C255D}"/>
          </ac:spMkLst>
        </pc:spChg>
      </pc:sldChg>
      <pc:sldChg chg="addSp delSp modSp mod">
        <pc:chgData name="Bernášek Václav" userId="883f5f0f-2bec-4ba4-b14c-08d16a6a9022" providerId="ADAL" clId="{87D81F3F-9E89-4986-9445-D9E6E891F368}" dt="2025-04-11T07:12:29.981" v="17" actId="20577"/>
        <pc:sldMkLst>
          <pc:docMk/>
          <pc:sldMk cId="2614204377" sldId="273"/>
        </pc:sldMkLst>
        <pc:spChg chg="add del">
          <ac:chgData name="Bernášek Václav" userId="883f5f0f-2bec-4ba4-b14c-08d16a6a9022" providerId="ADAL" clId="{87D81F3F-9E89-4986-9445-D9E6E891F368}" dt="2025-04-11T07:11:45.241" v="5" actId="22"/>
          <ac:spMkLst>
            <pc:docMk/>
            <pc:sldMk cId="2614204377" sldId="273"/>
            <ac:spMk id="7" creationId="{F0CF13D7-0CEC-4B30-070C-8B3ED456B6DC}"/>
          </ac:spMkLst>
        </pc:spChg>
        <pc:spChg chg="add del mod">
          <ac:chgData name="Bernášek Václav" userId="883f5f0f-2bec-4ba4-b14c-08d16a6a9022" providerId="ADAL" clId="{87D81F3F-9E89-4986-9445-D9E6E891F368}" dt="2025-04-11T07:12:04.387" v="9" actId="22"/>
          <ac:spMkLst>
            <pc:docMk/>
            <pc:sldMk cId="2614204377" sldId="273"/>
            <ac:spMk id="9" creationId="{1A347678-F9D8-14BA-E303-39148D615DA8}"/>
          </ac:spMkLst>
        </pc:spChg>
        <pc:spChg chg="add mod">
          <ac:chgData name="Bernášek Václav" userId="883f5f0f-2bec-4ba4-b14c-08d16a6a9022" providerId="ADAL" clId="{87D81F3F-9E89-4986-9445-D9E6E891F368}" dt="2025-04-11T07:12:29.981" v="17" actId="20577"/>
          <ac:spMkLst>
            <pc:docMk/>
            <pc:sldMk cId="2614204377" sldId="273"/>
            <ac:spMk id="10" creationId="{F2D7FE28-F484-E1C3-D8B8-C5D2FA0428F3}"/>
          </ac:spMkLst>
        </pc:spChg>
      </pc:sldChg>
      <pc:sldChg chg="modSp mod">
        <pc:chgData name="Bernášek Václav" userId="883f5f0f-2bec-4ba4-b14c-08d16a6a9022" providerId="ADAL" clId="{87D81F3F-9E89-4986-9445-D9E6E891F368}" dt="2025-04-11T07:13:08.145" v="21" actId="20577"/>
        <pc:sldMkLst>
          <pc:docMk/>
          <pc:sldMk cId="1523193025" sldId="274"/>
        </pc:sldMkLst>
        <pc:spChg chg="mod">
          <ac:chgData name="Bernášek Václav" userId="883f5f0f-2bec-4ba4-b14c-08d16a6a9022" providerId="ADAL" clId="{87D81F3F-9E89-4986-9445-D9E6E891F368}" dt="2025-04-11T07:13:08.145" v="21" actId="20577"/>
          <ac:spMkLst>
            <pc:docMk/>
            <pc:sldMk cId="1523193025" sldId="274"/>
            <ac:spMk id="2" creationId="{F8FA912D-8241-A820-E647-B88958EA8D3C}"/>
          </ac:spMkLst>
        </pc:spChg>
      </pc:sldChg>
    </pc:docChg>
  </pc:docChgLst>
  <pc:docChgLst>
    <pc:chgData name="Bernášek Václav" userId="883f5f0f-2bec-4ba4-b14c-08d16a6a9022" providerId="ADAL" clId="{9277A6B8-F65F-47E9-A014-F4187271472E}"/>
    <pc:docChg chg="modSld">
      <pc:chgData name="Bernášek Václav" userId="883f5f0f-2bec-4ba4-b14c-08d16a6a9022" providerId="ADAL" clId="{9277A6B8-F65F-47E9-A014-F4187271472E}" dt="2025-04-11T09:12:34.671" v="22" actId="1076"/>
      <pc:docMkLst>
        <pc:docMk/>
      </pc:docMkLst>
      <pc:sldChg chg="modSp mod">
        <pc:chgData name="Bernášek Václav" userId="883f5f0f-2bec-4ba4-b14c-08d16a6a9022" providerId="ADAL" clId="{9277A6B8-F65F-47E9-A014-F4187271472E}" dt="2025-04-11T09:11:47.098" v="20" actId="5793"/>
        <pc:sldMkLst>
          <pc:docMk/>
          <pc:sldMk cId="1496578329" sldId="270"/>
        </pc:sldMkLst>
        <pc:spChg chg="mod">
          <ac:chgData name="Bernášek Václav" userId="883f5f0f-2bec-4ba4-b14c-08d16a6a9022" providerId="ADAL" clId="{9277A6B8-F65F-47E9-A014-F4187271472E}" dt="2025-04-11T09:11:47.098" v="20" actId="5793"/>
          <ac:spMkLst>
            <pc:docMk/>
            <pc:sldMk cId="1496578329" sldId="270"/>
            <ac:spMk id="5" creationId="{0C927934-015C-596F-A567-ADEA043C255D}"/>
          </ac:spMkLst>
        </pc:spChg>
      </pc:sldChg>
      <pc:sldChg chg="modSp mod">
        <pc:chgData name="Bernášek Václav" userId="883f5f0f-2bec-4ba4-b14c-08d16a6a9022" providerId="ADAL" clId="{9277A6B8-F65F-47E9-A014-F4187271472E}" dt="2025-04-11T09:12:34.671" v="22" actId="1076"/>
        <pc:sldMkLst>
          <pc:docMk/>
          <pc:sldMk cId="2322492639" sldId="280"/>
        </pc:sldMkLst>
        <pc:spChg chg="mod">
          <ac:chgData name="Bernášek Václav" userId="883f5f0f-2bec-4ba4-b14c-08d16a6a9022" providerId="ADAL" clId="{9277A6B8-F65F-47E9-A014-F4187271472E}" dt="2025-04-11T09:12:34.671" v="22" actId="1076"/>
          <ac:spMkLst>
            <pc:docMk/>
            <pc:sldMk cId="2322492639" sldId="280"/>
            <ac:spMk id="8" creationId="{0FE9B994-FC61-36DF-60B2-CBAC413CE14A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vaclav.bernasek\Downloads\CONF_GENXFRADEV003_RPT_EnergyRelatedQuestionnaire_V2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lang="en-US" sz="1400" b="0" i="0" u="none" strike="noStrike" kern="1200" cap="none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+mn-lt"/>
                <a:ea typeface="+mn-ea"/>
                <a:cs typeface="+mn-cs"/>
              </a:defRPr>
            </a:pPr>
            <a:r>
              <a:rPr lang="en-US" sz="1400" b="0" i="0" u="none" strike="noStrike" kern="1200" cap="none" spc="0" baseline="0" dirty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Battery useful but not scheduled and reason(s) why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lang="en-US" sz="1400" b="0" i="0" u="none" strike="noStrike" kern="1200" cap="none" spc="0" baseline="0">
              <a:solidFill>
                <a:sysClr val="windowText" lastClr="000000">
                  <a:lumMod val="65000"/>
                  <a:lumOff val="35000"/>
                </a:sys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>
        <c:manualLayout>
          <c:layoutTarget val="inner"/>
          <c:xMode val="edge"/>
          <c:yMode val="edge"/>
          <c:x val="0.10001777442701332"/>
          <c:y val="0.24828450714288033"/>
          <c:w val="0.42128374307960437"/>
          <c:h val="0.63715084393552479"/>
        </c:manualLayout>
      </c:layout>
      <c:pieChart>
        <c:varyColors val="1"/>
        <c:ser>
          <c:idx val="0"/>
          <c:order val="0"/>
          <c:tx>
            <c:strRef>
              <c:f>'Data to PPT'!$CJ$9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60CB-410B-AE85-4BD141DDAFD8}"/>
              </c:ext>
            </c:extLst>
          </c:dPt>
          <c:dPt>
            <c:idx val="1"/>
            <c:bubble3D val="0"/>
            <c:spPr>
              <a:solidFill>
                <a:schemeClr val="accent3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60CB-410B-AE85-4BD141DDAFD8}"/>
              </c:ext>
            </c:extLst>
          </c:dPt>
          <c:dPt>
            <c:idx val="2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60CB-410B-AE85-4BD141DDAFD8}"/>
              </c:ext>
            </c:extLst>
          </c:dPt>
          <c:dPt>
            <c:idx val="3"/>
            <c:bubble3D val="0"/>
            <c:spPr>
              <a:solidFill>
                <a:schemeClr val="accent1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60CB-410B-AE85-4BD141DDAFD8}"/>
              </c:ext>
            </c:extLst>
          </c:dPt>
          <c:dPt>
            <c:idx val="4"/>
            <c:bubble3D val="0"/>
            <c:spPr>
              <a:solidFill>
                <a:schemeClr val="accent3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9-60CB-410B-AE85-4BD141DDAFD8}"/>
              </c:ext>
            </c:extLst>
          </c:dPt>
          <c:dPt>
            <c:idx val="5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B-60CB-410B-AE85-4BD141DDAFD8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'Data to PPT'!$CQ$3:$CV$3</c:f>
              <c:strCache>
                <c:ptCount val="6"/>
                <c:pt idx="0">
                  <c:v>Financing issues</c:v>
                </c:pt>
                <c:pt idx="1">
                  <c:v>Not explored</c:v>
                </c:pt>
                <c:pt idx="2">
                  <c:v>Not a priority</c:v>
                </c:pt>
                <c:pt idx="3">
                  <c:v>Technical complexity or compatibility with the site</c:v>
                </c:pt>
                <c:pt idx="4">
                  <c:v>No Business Plan available</c:v>
                </c:pt>
                <c:pt idx="5">
                  <c:v>No internal expertise</c:v>
                </c:pt>
              </c:strCache>
            </c:strRef>
          </c:cat>
          <c:val>
            <c:numRef>
              <c:f>'Data to PPT'!$CQ$9:$CV$9</c:f>
              <c:numCache>
                <c:formatCode>General</c:formatCode>
                <c:ptCount val="6"/>
                <c:pt idx="0">
                  <c:v>1</c:v>
                </c:pt>
                <c:pt idx="1">
                  <c:v>1</c:v>
                </c:pt>
                <c:pt idx="2">
                  <c:v>2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60CB-410B-AE85-4BD141DDAFD8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53398555648889867"/>
          <c:y val="0.24984457787350445"/>
          <c:w val="0.46297895724848315"/>
          <c:h val="0.6411782401001119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>
            <a:extLst>
              <a:ext uri="{FF2B5EF4-FFF2-40B4-BE49-F238E27FC236}">
                <a16:creationId xmlns:a16="http://schemas.microsoft.com/office/drawing/2014/main" id="{C7E308BE-5292-6742-6CBD-1D9BE202F2A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3EC26551-E75D-5301-98C4-7A768EC3699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A92C8B-0D44-4933-889A-43BFF5EFCDED}" type="datetimeFigureOut">
              <a:rPr lang="cs-CZ" smtClean="0"/>
              <a:t>11.04.2025</a:t>
            </a:fld>
            <a:endParaRPr lang="cs-CZ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C1FEF6EA-02FD-BBA9-306B-D0F733B5EBD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5ECA2CB4-6177-A1D5-D59D-4CA72A20582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246007-C674-44B4-9495-4443E63FE02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48771543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wmf>
</file>

<file path=ppt/media/image13.wmf>
</file>

<file path=ppt/media/image14.png>
</file>

<file path=ppt/media/image15.wmf>
</file>

<file path=ppt/media/image16.png>
</file>

<file path=ppt/media/image17.png>
</file>

<file path=ppt/media/image18.png>
</file>

<file path=ppt/media/image19.wmf>
</file>

<file path=ppt/media/image2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wmf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B6662-D26B-FE41-BBA2-E0C05CA19D18}" type="datetimeFigureOut">
              <a:rPr lang="en-SE" smtClean="0"/>
              <a:t>04/11/2025</a:t>
            </a:fld>
            <a:endParaRPr lang="en-S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1695A2-D73E-2E4A-9708-B1F3C843B765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7015346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1695A2-D73E-2E4A-9708-B1F3C843B765}" type="slidenum">
              <a:rPr lang="en-SE" smtClean="0"/>
              <a:t>1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5553360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1695A2-D73E-2E4A-9708-B1F3C843B765}" type="slidenum">
              <a:rPr lang="en-SE" smtClean="0"/>
              <a:t>6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9750713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1695A2-D73E-2E4A-9708-B1F3C843B765}" type="slidenum">
              <a:rPr lang="en-SE" smtClean="0"/>
              <a:t>9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42485767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1695A2-D73E-2E4A-9708-B1F3C843B765}" type="slidenum">
              <a:rPr lang="en-SE" smtClean="0"/>
              <a:t>12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6746856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1695A2-D73E-2E4A-9708-B1F3C843B765}" type="slidenum">
              <a:rPr lang="en-SE" smtClean="0"/>
              <a:t>19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41214829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E333E254-6877-FEEA-30E1-9659E99B74A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19447" y="1651185"/>
            <a:ext cx="8884892" cy="1061755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>
              <a:defRPr sz="5400" b="1">
                <a:solidFill>
                  <a:srgbClr val="2098D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F8A667D9-E268-41C3-520D-6D5146E711B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18396" y="3737609"/>
            <a:ext cx="8884892" cy="410829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Presenter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8F10271C-3F4B-DF65-A6DA-7F1B20996AF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18396" y="2766918"/>
            <a:ext cx="8885695" cy="6223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600" b="1">
                <a:solidFill>
                  <a:srgbClr val="2098D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SE" dirty="0"/>
              <a:t>Subtitle</a:t>
            </a:r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35C8AAC3-8A39-9201-1E88-E13A345996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8661" y="6492875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755FC8E-FC30-AD4F-98FC-0C4CC9723D0F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37E1713-2CBA-C322-3930-9636168C690E}"/>
              </a:ext>
            </a:extLst>
          </p:cNvPr>
          <p:cNvGrpSpPr/>
          <p:nvPr userDrawn="1"/>
        </p:nvGrpSpPr>
        <p:grpSpPr>
          <a:xfrm>
            <a:off x="2878110" y="5033108"/>
            <a:ext cx="6435780" cy="609640"/>
            <a:chOff x="1744021" y="6174516"/>
            <a:chExt cx="6866579" cy="650448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78A1FD01-AA0C-CD7D-1648-095D20BBA178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/>
            <a:srcRect l="14139"/>
            <a:stretch/>
          </p:blipFill>
          <p:spPr>
            <a:xfrm>
              <a:off x="3987478" y="6176963"/>
              <a:ext cx="4623122" cy="648001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BACB7032-060D-B831-A456-460DE350233A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/>
            <a:srcRect r="5919" b="53607"/>
            <a:stretch/>
          </p:blipFill>
          <p:spPr>
            <a:xfrm>
              <a:off x="1744021" y="6174516"/>
              <a:ext cx="2221532" cy="650447"/>
            </a:xfrm>
            <a:prstGeom prst="rect">
              <a:avLst/>
            </a:prstGeom>
          </p:spPr>
        </p:pic>
      </p:grpSp>
      <p:pic>
        <p:nvPicPr>
          <p:cNvPr id="9" name="Picture 8" descr="A colorful swirly spiral on a black background&#10;&#10;AI-generated content may be incorrect.">
            <a:extLst>
              <a:ext uri="{FF2B5EF4-FFF2-40B4-BE49-F238E27FC236}">
                <a16:creationId xmlns:a16="http://schemas.microsoft.com/office/drawing/2014/main" id="{C63EE843-0417-F26C-97DC-271414BD06A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438965" y="213475"/>
            <a:ext cx="525736" cy="512538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A61C9818-8F81-540D-9AF3-991761972162}"/>
              </a:ext>
            </a:extLst>
          </p:cNvPr>
          <p:cNvSpPr txBox="1">
            <a:spLocks/>
          </p:cNvSpPr>
          <p:nvPr userDrawn="1"/>
        </p:nvSpPr>
        <p:spPr>
          <a:xfrm>
            <a:off x="1219447" y="3997002"/>
            <a:ext cx="8884892" cy="410829"/>
          </a:xfrm>
          <a:prstGeom prst="rect">
            <a:avLst/>
          </a:prstGeom>
        </p:spPr>
        <p:txBody>
          <a:bodyPr anchor="t"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44892328-85A7-4EE4-0B7C-C986007674DE}"/>
              </a:ext>
            </a:extLst>
          </p:cNvPr>
          <p:cNvSpPr txBox="1">
            <a:spLocks/>
          </p:cNvSpPr>
          <p:nvPr userDrawn="1"/>
        </p:nvSpPr>
        <p:spPr>
          <a:xfrm>
            <a:off x="1219447" y="4050980"/>
            <a:ext cx="8884892" cy="410829"/>
          </a:xfrm>
          <a:prstGeom prst="rect">
            <a:avLst/>
          </a:prstGeom>
        </p:spPr>
        <p:txBody>
          <a:bodyPr anchor="t"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068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f the p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F370A502-885D-93DE-2874-714F37F196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8229" y="226155"/>
            <a:ext cx="10950736" cy="511252"/>
          </a:xfrm>
          <a:prstGeom prst="rect">
            <a:avLst/>
          </a:prstGeom>
        </p:spPr>
        <p:txBody>
          <a:bodyPr/>
          <a:lstStyle>
            <a:lvl1pPr algn="l">
              <a:defRPr sz="3600" b="1">
                <a:solidFill>
                  <a:srgbClr val="2098D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 dirty="0"/>
              <a:t>Content of the ppt</a:t>
            </a:r>
            <a:endParaRPr lang="en-SE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1A8112E5-800B-5946-D68B-E62AFD5931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8229" y="981509"/>
            <a:ext cx="11201747" cy="5511366"/>
          </a:xfrm>
          <a:prstGeom prst="rect">
            <a:avLst/>
          </a:prstGeom>
        </p:spPr>
        <p:txBody>
          <a:bodyPr/>
          <a:lstStyle>
            <a:lvl1pPr marL="228600" indent="-228600">
              <a:buClr>
                <a:srgbClr val="58B3DF"/>
              </a:buClr>
              <a:buFont typeface="Arial" panose="020B0604020202020204" pitchFamily="34" charset="0"/>
              <a:buChar char="•"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Clr>
                <a:srgbClr val="58B3DF"/>
              </a:buClr>
              <a:buFont typeface="Arial" panose="020B0604020202020204" pitchFamily="34" charset="0"/>
              <a:buChar char="•"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Clr>
                <a:srgbClr val="58B3DF"/>
              </a:buClr>
              <a:buFont typeface="Arial" panose="020B0604020202020204" pitchFamily="34" charset="0"/>
              <a:buChar char="•"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Clr>
                <a:srgbClr val="58B3DF"/>
              </a:buClr>
              <a:buFont typeface="Arial" panose="020B0604020202020204" pitchFamily="34" charset="0"/>
              <a:buChar char="•"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Clr>
                <a:srgbClr val="58B3DF"/>
              </a:buClr>
              <a:buFont typeface="Arial" panose="020B0604020202020204" pitchFamily="34" charset="0"/>
              <a:buChar char="•"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SE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80C38041-CF5E-E809-FE57-67061B18B6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8661" y="6492875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755FC8E-FC30-AD4F-98FC-0C4CC9723D0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2" name="Picture 1" descr="A colorful swirly spiral on a black background&#10;&#10;AI-generated content may be incorrect.">
            <a:extLst>
              <a:ext uri="{FF2B5EF4-FFF2-40B4-BE49-F238E27FC236}">
                <a16:creationId xmlns:a16="http://schemas.microsoft.com/office/drawing/2014/main" id="{95AEAABA-C9E6-C90E-BEC6-747E28E8694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438965" y="213475"/>
            <a:ext cx="525736" cy="512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687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FlexRIC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76E0472C-9A86-EA8A-3022-77CE0CF6807B}"/>
              </a:ext>
            </a:extLst>
          </p:cNvPr>
          <p:cNvSpPr txBox="1">
            <a:spLocks/>
          </p:cNvSpPr>
          <p:nvPr userDrawn="1"/>
        </p:nvSpPr>
        <p:spPr>
          <a:xfrm>
            <a:off x="540198" y="1420709"/>
            <a:ext cx="10968462" cy="794924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b="1" i="0" kern="1200">
                <a:solidFill>
                  <a:srgbClr val="33A2C8"/>
                </a:solidFill>
                <a:latin typeface="Arial" panose="020B0604020202020204" pitchFamily="34" charset="0"/>
                <a:ea typeface="Baskerville" panose="02020502070401020303" pitchFamily="18" charset="0"/>
                <a:cs typeface="Arial" panose="020B0604020202020204" pitchFamily="34" charset="0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b="1" dirty="0">
                <a:solidFill>
                  <a:srgbClr val="2098D3"/>
                </a:solidFill>
              </a:rPr>
              <a:t>About </a:t>
            </a:r>
            <a:r>
              <a:rPr lang="en-US" b="1" dirty="0" err="1">
                <a:solidFill>
                  <a:srgbClr val="2098D3"/>
                </a:solidFill>
              </a:rPr>
              <a:t>FlexRICAN</a:t>
            </a:r>
            <a:endParaRPr lang="en-US" b="1" dirty="0">
              <a:solidFill>
                <a:srgbClr val="2098D3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1BCA4E-463F-B937-DF4D-C8442ED6ED1D}"/>
              </a:ext>
            </a:extLst>
          </p:cNvPr>
          <p:cNvSpPr txBox="1"/>
          <p:nvPr userDrawn="1"/>
        </p:nvSpPr>
        <p:spPr>
          <a:xfrm>
            <a:off x="540199" y="2413066"/>
            <a:ext cx="10968462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FlexRICAN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project aims to revolutionize energy usage within European research infrastructures (RIs), uniting three prominent institutions: European Spallation Source ERIC (ESS), Extreme Light Infrastructure ERIC (ELI) and European Magnetic Field Laboratory (EMFL). </a:t>
            </a:r>
          </a:p>
          <a:p>
            <a:pPr lvl="0" algn="just"/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algn="just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Through collaborative efforts,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FlexRICAN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endeavours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to optimize energy projects, enhance resource efficiency, and reduce environmental impacts across these RIs through the collective efforts of beneficiaries such as Centre National De La Recherche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Scientifique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, Helmholtz-Zentrum Dresden-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Rossendorf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Stichting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Radboud Universiteit, and key industry players such as Alfa Laval (AL) and Energy Pool (EP). </a:t>
            </a:r>
          </a:p>
          <a:p>
            <a:pPr lvl="0" algn="just"/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algn="just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Funding for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FlexRICAN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is provided by the European Commission's Horizon Europe program, underscoring its commitment to advancing sustainable energy solutions.</a:t>
            </a:r>
          </a:p>
        </p:txBody>
      </p:sp>
      <p:pic>
        <p:nvPicPr>
          <p:cNvPr id="2" name="Picture 1" descr="A colorful swirly spiral on a black background&#10;&#10;AI-generated content may be incorrect.">
            <a:extLst>
              <a:ext uri="{FF2B5EF4-FFF2-40B4-BE49-F238E27FC236}">
                <a16:creationId xmlns:a16="http://schemas.microsoft.com/office/drawing/2014/main" id="{017419B3-E783-57E7-2B50-0FD561E7D09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438965" y="213475"/>
            <a:ext cx="525736" cy="512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0530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AA9A8205-8C2C-2C34-9D2D-3D3529EC309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7057" y="432344"/>
            <a:ext cx="10339144" cy="511252"/>
          </a:xfrm>
          <a:prstGeom prst="rect">
            <a:avLst/>
          </a:prstGeom>
        </p:spPr>
        <p:txBody>
          <a:bodyPr/>
          <a:lstStyle>
            <a:lvl1pPr algn="l">
              <a:defRPr sz="3000" b="1">
                <a:solidFill>
                  <a:srgbClr val="2098D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 dirty="0"/>
              <a:t>Content</a:t>
            </a:r>
            <a:endParaRPr lang="en-SE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53CAA8A-C707-4A0A-FE30-0A0CDF42BD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8661" y="6492875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755FC8E-FC30-AD4F-98FC-0C4CC9723D0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2" name="Picture 1" descr="A colorful swirly spiral on a black background&#10;&#10;AI-generated content may be incorrect.">
            <a:extLst>
              <a:ext uri="{FF2B5EF4-FFF2-40B4-BE49-F238E27FC236}">
                <a16:creationId xmlns:a16="http://schemas.microsoft.com/office/drawing/2014/main" id="{AE3BC202-1284-6B65-80FC-93ACC5C0D68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103672" y="243172"/>
            <a:ext cx="809978" cy="789644"/>
          </a:xfrm>
          <a:prstGeom prst="rect">
            <a:avLst/>
          </a:prstGeom>
        </p:spPr>
      </p:pic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92A91FF8-5CA2-01BC-592E-DD61599D64D0}"/>
              </a:ext>
            </a:extLst>
          </p:cNvPr>
          <p:cNvSpPr>
            <a:spLocks noGrp="1"/>
          </p:cNvSpPr>
          <p:nvPr>
            <p:ph sz="half" idx="18" hasCustomPrompt="1"/>
          </p:nvPr>
        </p:nvSpPr>
        <p:spPr>
          <a:xfrm>
            <a:off x="593642" y="1488892"/>
            <a:ext cx="10302559" cy="4265604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>
              <a:buClr>
                <a:srgbClr val="2098D3"/>
              </a:buClr>
              <a:buFont typeface="Arial" panose="020B0604020202020204" pitchFamily="34" charset="0"/>
              <a:buChar char="•"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Clr>
                <a:srgbClr val="2098D3"/>
              </a:buClr>
              <a:buFont typeface="Arial" panose="020B0604020202020204" pitchFamily="34" charset="0"/>
              <a:buChar char="•"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Clr>
                <a:srgbClr val="2098D3"/>
              </a:buClr>
              <a:buFont typeface="Arial" panose="020B0604020202020204" pitchFamily="34" charset="0"/>
              <a:buChar char="•"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Clr>
                <a:srgbClr val="2098D3"/>
              </a:buClr>
              <a:buFont typeface="Arial" panose="020B0604020202020204" pitchFamily="34" charset="0"/>
              <a:buChar char="•"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Clr>
                <a:srgbClr val="2098D3"/>
              </a:buClr>
              <a:buFont typeface="Arial" panose="020B0604020202020204" pitchFamily="34" charset="0"/>
              <a:buChar char="•"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5744229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w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F2F7658-8AC1-2DB3-0B36-3A40DC0F479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622812" y="1389340"/>
            <a:ext cx="2436015" cy="1715970"/>
          </a:xfrm>
          <a:prstGeom prst="rect">
            <a:avLst/>
          </a:prstGeom>
        </p:spPr>
        <p:txBody>
          <a:bodyPr/>
          <a:lstStyle/>
          <a:p>
            <a:r>
              <a:rPr lang="en-SE"/>
              <a:t>Drop a picture here</a:t>
            </a:r>
          </a:p>
        </p:txBody>
      </p:sp>
      <p:sp>
        <p:nvSpPr>
          <p:cNvPr id="5" name="Picture Placeholder 3">
            <a:extLst>
              <a:ext uri="{FF2B5EF4-FFF2-40B4-BE49-F238E27FC236}">
                <a16:creationId xmlns:a16="http://schemas.microsoft.com/office/drawing/2014/main" id="{FE33FB7E-2D79-5FE1-2AEA-5C9C5EE544B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623610" y="3707086"/>
            <a:ext cx="2436015" cy="2258912"/>
          </a:xfrm>
          <a:prstGeom prst="rect">
            <a:avLst/>
          </a:prstGeom>
        </p:spPr>
        <p:txBody>
          <a:bodyPr/>
          <a:lstStyle/>
          <a:p>
            <a:endParaRPr lang="en-SE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60D84EC-1C33-D64B-1BDF-540DC06E6F9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622812" y="3174350"/>
            <a:ext cx="2436813" cy="17621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 i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SE"/>
              <a:t>Explain the image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E2AA9119-1265-A9F4-0EC7-FB31DA03E52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23611" y="6062479"/>
            <a:ext cx="2436813" cy="193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 i="1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SE"/>
              <a:t>Explain the image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1CF2246E-D7D1-7C69-35CF-FC8BB54AE7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8661" y="6492875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755FC8E-FC30-AD4F-98FC-0C4CC9723D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EBC2DE1B-780D-B02A-8820-5CB604B8EEB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7057" y="432344"/>
            <a:ext cx="10339144" cy="511252"/>
          </a:xfrm>
          <a:prstGeom prst="rect">
            <a:avLst/>
          </a:prstGeom>
        </p:spPr>
        <p:txBody>
          <a:bodyPr/>
          <a:lstStyle>
            <a:lvl1pPr algn="l">
              <a:defRPr sz="3000" b="1">
                <a:solidFill>
                  <a:srgbClr val="2098D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 dirty="0"/>
              <a:t>Content</a:t>
            </a:r>
            <a:endParaRPr lang="en-SE" dirty="0"/>
          </a:p>
        </p:txBody>
      </p:sp>
      <p:pic>
        <p:nvPicPr>
          <p:cNvPr id="6" name="Picture 1" descr="A colorful swirly spiral on a black background&#10;&#10;AI-generated content may be incorrect.">
            <a:extLst>
              <a:ext uri="{FF2B5EF4-FFF2-40B4-BE49-F238E27FC236}">
                <a16:creationId xmlns:a16="http://schemas.microsoft.com/office/drawing/2014/main" id="{8F07692D-C11F-9AE1-5DA5-2BC82C708F8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103672" y="243172"/>
            <a:ext cx="809978" cy="789644"/>
          </a:xfrm>
          <a:prstGeom prst="rect">
            <a:avLst/>
          </a:prstGeom>
        </p:spPr>
      </p:pic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8D4EA1BE-DC7B-2B3D-4157-ED9F52AC314D}"/>
              </a:ext>
            </a:extLst>
          </p:cNvPr>
          <p:cNvSpPr>
            <a:spLocks noGrp="1"/>
          </p:cNvSpPr>
          <p:nvPr>
            <p:ph sz="half" idx="18" hasCustomPrompt="1"/>
          </p:nvPr>
        </p:nvSpPr>
        <p:spPr>
          <a:xfrm>
            <a:off x="593642" y="1488892"/>
            <a:ext cx="8641319" cy="4806584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>
              <a:buClr>
                <a:srgbClr val="2098D3"/>
              </a:buClr>
              <a:buFont typeface="Arial" panose="020B0604020202020204" pitchFamily="34" charset="0"/>
              <a:buChar char="•"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Clr>
                <a:srgbClr val="2098D3"/>
              </a:buClr>
              <a:buFont typeface="Arial" panose="020B0604020202020204" pitchFamily="34" charset="0"/>
              <a:buChar char="•"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Clr>
                <a:srgbClr val="2098D3"/>
              </a:buClr>
              <a:buFont typeface="Arial" panose="020B0604020202020204" pitchFamily="34" charset="0"/>
              <a:buChar char="•"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Clr>
                <a:srgbClr val="2098D3"/>
              </a:buClr>
              <a:buFont typeface="Arial" panose="020B0604020202020204" pitchFamily="34" charset="0"/>
              <a:buChar char="•"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Clr>
                <a:srgbClr val="2098D3"/>
              </a:buClr>
              <a:buFont typeface="Arial" panose="020B0604020202020204" pitchFamily="34" charset="0"/>
              <a:buChar char="•"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0959008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umn sl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F8102A-0610-6F49-B353-54404DF367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7057" y="1157041"/>
            <a:ext cx="5331269" cy="5762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000" b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785281C-926B-DD1D-0F90-C6FFB6B4090B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6095999" y="1157041"/>
            <a:ext cx="5625611" cy="5762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000" b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59A4CF0-2809-590A-3701-3BC1E24A6F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8661" y="6492875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755FC8E-FC30-AD4F-98FC-0C4CC9723D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0D4B047-F4CA-80A6-F9F0-04AAAA8B058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7057" y="432344"/>
            <a:ext cx="10339144" cy="511252"/>
          </a:xfrm>
          <a:prstGeom prst="rect">
            <a:avLst/>
          </a:prstGeom>
        </p:spPr>
        <p:txBody>
          <a:bodyPr/>
          <a:lstStyle>
            <a:lvl1pPr algn="l">
              <a:defRPr sz="3000" b="1">
                <a:solidFill>
                  <a:srgbClr val="2098D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 dirty="0"/>
              <a:t>Content</a:t>
            </a:r>
            <a:endParaRPr lang="en-SE" dirty="0"/>
          </a:p>
        </p:txBody>
      </p:sp>
      <p:pic>
        <p:nvPicPr>
          <p:cNvPr id="10" name="Picture 1" descr="A colorful swirly spiral on a black background&#10;&#10;AI-generated content may be incorrect.">
            <a:extLst>
              <a:ext uri="{FF2B5EF4-FFF2-40B4-BE49-F238E27FC236}">
                <a16:creationId xmlns:a16="http://schemas.microsoft.com/office/drawing/2014/main" id="{A1277B51-25ED-2AAC-C9B6-5874863BD42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103672" y="243172"/>
            <a:ext cx="809978" cy="789644"/>
          </a:xfrm>
          <a:prstGeom prst="rect">
            <a:avLst/>
          </a:prstGeom>
        </p:spPr>
      </p:pic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6B7DBFF7-3E9A-1EBC-48F4-75B8D53A6792}"/>
              </a:ext>
            </a:extLst>
          </p:cNvPr>
          <p:cNvSpPr>
            <a:spLocks noGrp="1"/>
          </p:cNvSpPr>
          <p:nvPr>
            <p:ph sz="half" idx="17" hasCustomPrompt="1"/>
          </p:nvPr>
        </p:nvSpPr>
        <p:spPr>
          <a:xfrm>
            <a:off x="593642" y="1906102"/>
            <a:ext cx="5331269" cy="339837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>
              <a:buClr>
                <a:srgbClr val="2098D3"/>
              </a:buClr>
              <a:buFont typeface="Arial" panose="020B0604020202020204" pitchFamily="34" charset="0"/>
              <a:buChar char="•"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Clr>
                <a:srgbClr val="2098D3"/>
              </a:buClr>
              <a:buFont typeface="Arial" panose="020B0604020202020204" pitchFamily="34" charset="0"/>
              <a:buChar char="•"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Clr>
                <a:srgbClr val="2098D3"/>
              </a:buClr>
              <a:buFont typeface="Arial" panose="020B0604020202020204" pitchFamily="34" charset="0"/>
              <a:buChar char="•"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Clr>
                <a:srgbClr val="2098D3"/>
              </a:buClr>
              <a:buFont typeface="Arial" panose="020B0604020202020204" pitchFamily="34" charset="0"/>
              <a:buChar char="•"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Clr>
                <a:srgbClr val="2098D3"/>
              </a:buClr>
              <a:buFont typeface="Arial" panose="020B0604020202020204" pitchFamily="34" charset="0"/>
              <a:buChar char="•"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9E063A07-1D66-89A1-23A0-79DE7E59F686}"/>
              </a:ext>
            </a:extLst>
          </p:cNvPr>
          <p:cNvSpPr>
            <a:spLocks noGrp="1"/>
          </p:cNvSpPr>
          <p:nvPr>
            <p:ph sz="half" idx="18" hasCustomPrompt="1"/>
          </p:nvPr>
        </p:nvSpPr>
        <p:spPr>
          <a:xfrm>
            <a:off x="6095999" y="1886857"/>
            <a:ext cx="5331269" cy="339837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>
              <a:buClr>
                <a:srgbClr val="2098D3"/>
              </a:buClr>
              <a:buFont typeface="Arial" panose="020B0604020202020204" pitchFamily="34" charset="0"/>
              <a:buChar char="•"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Clr>
                <a:srgbClr val="2098D3"/>
              </a:buClr>
              <a:buFont typeface="Arial" panose="020B0604020202020204" pitchFamily="34" charset="0"/>
              <a:buChar char="•"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Clr>
                <a:srgbClr val="2098D3"/>
              </a:buClr>
              <a:buFont typeface="Arial" panose="020B0604020202020204" pitchFamily="34" charset="0"/>
              <a:buChar char="•"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Clr>
                <a:srgbClr val="2098D3"/>
              </a:buClr>
              <a:buFont typeface="Arial" panose="020B0604020202020204" pitchFamily="34" charset="0"/>
              <a:buChar char="•"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Clr>
                <a:srgbClr val="2098D3"/>
              </a:buClr>
              <a:buFont typeface="Arial" panose="020B0604020202020204" pitchFamily="34" charset="0"/>
              <a:buChar char="•"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5209931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umn slide w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71B726D3-F515-F6AF-0941-570B3BA60F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7058" y="1193171"/>
            <a:ext cx="4248024" cy="5762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000" b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151F5E10-95DF-C447-FEF9-049EC03AFABD}"/>
              </a:ext>
            </a:extLst>
          </p:cNvPr>
          <p:cNvSpPr>
            <a:spLocks noGrp="1"/>
          </p:cNvSpPr>
          <p:nvPr>
            <p:ph sz="half" idx="17" hasCustomPrompt="1"/>
          </p:nvPr>
        </p:nvSpPr>
        <p:spPr>
          <a:xfrm>
            <a:off x="593642" y="1906102"/>
            <a:ext cx="4211439" cy="339837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>
              <a:buClr>
                <a:srgbClr val="2098D3"/>
              </a:buClr>
              <a:buFont typeface="Arial" panose="020B0604020202020204" pitchFamily="34" charset="0"/>
              <a:buChar char="•"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Clr>
                <a:srgbClr val="2098D3"/>
              </a:buClr>
              <a:buFont typeface="Arial" panose="020B0604020202020204" pitchFamily="34" charset="0"/>
              <a:buChar char="•"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Clr>
                <a:srgbClr val="2098D3"/>
              </a:buClr>
              <a:buFont typeface="Arial" panose="020B0604020202020204" pitchFamily="34" charset="0"/>
              <a:buChar char="•"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Clr>
                <a:srgbClr val="2098D3"/>
              </a:buClr>
              <a:buFont typeface="Arial" panose="020B0604020202020204" pitchFamily="34" charset="0"/>
              <a:buChar char="•"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Clr>
                <a:srgbClr val="2098D3"/>
              </a:buClr>
              <a:buFont typeface="Arial" panose="020B0604020202020204" pitchFamily="34" charset="0"/>
              <a:buChar char="•"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8" name="Picture Placeholder 3">
            <a:extLst>
              <a:ext uri="{FF2B5EF4-FFF2-40B4-BE49-F238E27FC236}">
                <a16:creationId xmlns:a16="http://schemas.microsoft.com/office/drawing/2014/main" id="{66227EC6-9FAC-3949-711B-ADCBC7A70EE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569988" y="1125118"/>
            <a:ext cx="2436015" cy="1979157"/>
          </a:xfrm>
          <a:prstGeom prst="rect">
            <a:avLst/>
          </a:prstGeom>
        </p:spPr>
        <p:txBody>
          <a:bodyPr/>
          <a:lstStyle/>
          <a:p>
            <a:r>
              <a:rPr lang="en-SE"/>
              <a:t>Drop a picture here</a:t>
            </a:r>
          </a:p>
        </p:txBody>
      </p: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7E09D3D6-F684-290E-0030-98ACF726004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569988" y="3511298"/>
            <a:ext cx="2436015" cy="2258912"/>
          </a:xfrm>
          <a:prstGeom prst="rect">
            <a:avLst/>
          </a:prstGeom>
        </p:spPr>
        <p:txBody>
          <a:bodyPr/>
          <a:lstStyle/>
          <a:p>
            <a:endParaRPr lang="en-SE"/>
          </a:p>
        </p:txBody>
      </p:sp>
      <p:sp>
        <p:nvSpPr>
          <p:cNvPr id="30" name="Text Placeholder 9">
            <a:extLst>
              <a:ext uri="{FF2B5EF4-FFF2-40B4-BE49-F238E27FC236}">
                <a16:creationId xmlns:a16="http://schemas.microsoft.com/office/drawing/2014/main" id="{4A9260CC-1592-FFB6-BD92-1EAC2133BB4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569823" y="3169138"/>
            <a:ext cx="2436813" cy="17621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 i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SE"/>
              <a:t>Explain the image</a:t>
            </a:r>
          </a:p>
        </p:txBody>
      </p:sp>
      <p:sp>
        <p:nvSpPr>
          <p:cNvPr id="31" name="Text Placeholder 11">
            <a:extLst>
              <a:ext uri="{FF2B5EF4-FFF2-40B4-BE49-F238E27FC236}">
                <a16:creationId xmlns:a16="http://schemas.microsoft.com/office/drawing/2014/main" id="{F359C78F-A731-1FB9-32CA-691C47200A1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569823" y="5907010"/>
            <a:ext cx="2436813" cy="193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 i="1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SE"/>
              <a:t>Explain the image</a:t>
            </a:r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1C119101-7CC5-BD9E-E7D5-3BEE1E2C3A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8661" y="6477541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755FC8E-FC30-AD4F-98FC-0C4CC9723D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F7F1043-FE7D-7012-1211-E8EDAC6954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7057" y="432344"/>
            <a:ext cx="10339144" cy="511252"/>
          </a:xfrm>
          <a:prstGeom prst="rect">
            <a:avLst/>
          </a:prstGeom>
        </p:spPr>
        <p:txBody>
          <a:bodyPr/>
          <a:lstStyle>
            <a:lvl1pPr algn="l">
              <a:defRPr sz="3000" b="1">
                <a:solidFill>
                  <a:srgbClr val="2098D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 dirty="0"/>
              <a:t>Content</a:t>
            </a:r>
            <a:endParaRPr lang="en-SE" dirty="0"/>
          </a:p>
        </p:txBody>
      </p:sp>
      <p:pic>
        <p:nvPicPr>
          <p:cNvPr id="4" name="Picture 1" descr="A colorful swirly spiral on a black background&#10;&#10;AI-generated content may be incorrect.">
            <a:extLst>
              <a:ext uri="{FF2B5EF4-FFF2-40B4-BE49-F238E27FC236}">
                <a16:creationId xmlns:a16="http://schemas.microsoft.com/office/drawing/2014/main" id="{D865EB75-662E-1ECE-8566-A25EE3E677E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103672" y="243172"/>
            <a:ext cx="809978" cy="789644"/>
          </a:xfrm>
          <a:prstGeom prst="rect">
            <a:avLst/>
          </a:prstGeom>
        </p:spPr>
      </p:pic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86253BDF-35B4-AD41-9411-D20F5F211C58}"/>
              </a:ext>
            </a:extLst>
          </p:cNvPr>
          <p:cNvSpPr>
            <a:spLocks noGrp="1"/>
          </p:cNvSpPr>
          <p:nvPr>
            <p:ph sz="half" idx="20" hasCustomPrompt="1"/>
          </p:nvPr>
        </p:nvSpPr>
        <p:spPr>
          <a:xfrm>
            <a:off x="4944622" y="1906102"/>
            <a:ext cx="4211439" cy="339837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>
              <a:buClr>
                <a:srgbClr val="2098D3"/>
              </a:buClr>
              <a:buFont typeface="Arial" panose="020B0604020202020204" pitchFamily="34" charset="0"/>
              <a:buChar char="•"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Clr>
                <a:srgbClr val="2098D3"/>
              </a:buClr>
              <a:buFont typeface="Arial" panose="020B0604020202020204" pitchFamily="34" charset="0"/>
              <a:buChar char="•"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Clr>
                <a:srgbClr val="2098D3"/>
              </a:buClr>
              <a:buFont typeface="Arial" panose="020B0604020202020204" pitchFamily="34" charset="0"/>
              <a:buChar char="•"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Clr>
                <a:srgbClr val="2098D3"/>
              </a:buClr>
              <a:buFont typeface="Arial" panose="020B0604020202020204" pitchFamily="34" charset="0"/>
              <a:buChar char="•"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Clr>
                <a:srgbClr val="2098D3"/>
              </a:buClr>
              <a:buFont typeface="Arial" panose="020B0604020202020204" pitchFamily="34" charset="0"/>
              <a:buChar char="•"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0F0E07D5-1479-292C-374A-C0D90DC68957}"/>
              </a:ext>
            </a:extLst>
          </p:cNvPr>
          <p:cNvSpPr>
            <a:spLocks noGrp="1"/>
          </p:cNvSpPr>
          <p:nvPr>
            <p:ph type="body" idx="21"/>
          </p:nvPr>
        </p:nvSpPr>
        <p:spPr>
          <a:xfrm>
            <a:off x="4944622" y="1193171"/>
            <a:ext cx="4248024" cy="5762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000" b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446061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298;p12">
            <a:extLst>
              <a:ext uri="{FF2B5EF4-FFF2-40B4-BE49-F238E27FC236}">
                <a16:creationId xmlns:a16="http://schemas.microsoft.com/office/drawing/2014/main" id="{5BF1CF15-3A9D-D881-4225-30CD0ED358F1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7624494" y="3740510"/>
            <a:ext cx="1651262" cy="165126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299;p12">
            <a:extLst>
              <a:ext uri="{FF2B5EF4-FFF2-40B4-BE49-F238E27FC236}">
                <a16:creationId xmlns:a16="http://schemas.microsoft.com/office/drawing/2014/main" id="{7AFF95FB-7AA4-164E-DBA0-97A768C7C8A8}"/>
              </a:ext>
            </a:extLst>
          </p:cNvPr>
          <p:cNvSpPr txBox="1"/>
          <p:nvPr userDrawn="1"/>
        </p:nvSpPr>
        <p:spPr>
          <a:xfrm>
            <a:off x="3681831" y="2924165"/>
            <a:ext cx="4828337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Baskerville" panose="02020502070401020303" pitchFamily="18" charset="0"/>
                <a:cs typeface="Arial" panose="020B0604020202020204" pitchFamily="34" charset="0"/>
                <a:sym typeface="Radley"/>
              </a:rPr>
              <a:t>Scan the QR code to access our website and social media channels for updates.</a:t>
            </a:r>
            <a:endParaRPr sz="1400" b="0" i="0" u="none" strike="noStrike" cap="none" dirty="0">
              <a:solidFill>
                <a:srgbClr val="000000"/>
              </a:solidFill>
              <a:latin typeface="Arial" panose="020B0604020202020204" pitchFamily="34" charset="0"/>
              <a:ea typeface="Baskerville" panose="02020502070401020303" pitchFamily="18" charset="0"/>
              <a:cs typeface="Arial" panose="020B0604020202020204" pitchFamily="34" charset="0"/>
              <a:sym typeface="Arial"/>
            </a:endParaRPr>
          </a:p>
        </p:txBody>
      </p:sp>
      <p:cxnSp>
        <p:nvCxnSpPr>
          <p:cNvPr id="8" name="Google Shape;300;p12">
            <a:extLst>
              <a:ext uri="{FF2B5EF4-FFF2-40B4-BE49-F238E27FC236}">
                <a16:creationId xmlns:a16="http://schemas.microsoft.com/office/drawing/2014/main" id="{638740C5-C35E-E6B9-FC49-E14E583E9AC5}"/>
              </a:ext>
            </a:extLst>
          </p:cNvPr>
          <p:cNvCxnSpPr>
            <a:cxnSpLocks/>
          </p:cNvCxnSpPr>
          <p:nvPr userDrawn="1"/>
        </p:nvCxnSpPr>
        <p:spPr>
          <a:xfrm>
            <a:off x="6458587" y="3740510"/>
            <a:ext cx="1031555" cy="661200"/>
          </a:xfrm>
          <a:prstGeom prst="curvedConnector3">
            <a:avLst>
              <a:gd name="adj1" fmla="val 32521"/>
            </a:avLst>
          </a:prstGeom>
          <a:noFill/>
          <a:ln w="12700" cap="rnd" cmpd="sng">
            <a:solidFill>
              <a:srgbClr val="0B65A6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94523083-6C76-09E5-5FAD-918CC3EF65C8}"/>
              </a:ext>
            </a:extLst>
          </p:cNvPr>
          <p:cNvSpPr txBox="1"/>
          <p:nvPr userDrawn="1"/>
        </p:nvSpPr>
        <p:spPr>
          <a:xfrm>
            <a:off x="3048526" y="823951"/>
            <a:ext cx="609494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solidFill>
                  <a:srgbClr val="2098D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Any questions?</a:t>
            </a:r>
            <a:br>
              <a:rPr lang="en-US" sz="3600" b="1" dirty="0">
                <a:solidFill>
                  <a:srgbClr val="2098D3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3600" b="1" dirty="0">
                <a:solidFill>
                  <a:srgbClr val="2098D3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600" b="1" dirty="0">
                <a:solidFill>
                  <a:srgbClr val="2098D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you!</a:t>
            </a:r>
            <a:endParaRPr lang="en-SE" sz="3600" b="1" dirty="0">
              <a:solidFill>
                <a:srgbClr val="2098D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09DE234F-DD97-7E5D-630E-CF16FE7DFE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8661" y="6492875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755FC8E-FC30-AD4F-98FC-0C4CC9723D0F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74530D5-040D-6D2B-7ED6-713D9391298C}"/>
              </a:ext>
            </a:extLst>
          </p:cNvPr>
          <p:cNvGrpSpPr/>
          <p:nvPr userDrawn="1"/>
        </p:nvGrpSpPr>
        <p:grpSpPr>
          <a:xfrm>
            <a:off x="2878109" y="5500271"/>
            <a:ext cx="6435780" cy="609640"/>
            <a:chOff x="1744021" y="6174516"/>
            <a:chExt cx="6866579" cy="650448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C0B2528F-D16D-3AAC-0816-412DA4FB2AD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/>
            <a:srcRect l="14139"/>
            <a:stretch/>
          </p:blipFill>
          <p:spPr>
            <a:xfrm>
              <a:off x="3987478" y="6176963"/>
              <a:ext cx="4623122" cy="648001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EB1A0C85-D78A-9A5B-B90F-AE960484465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/>
            <a:srcRect r="5919" b="53607"/>
            <a:stretch/>
          </p:blipFill>
          <p:spPr>
            <a:xfrm>
              <a:off x="1744021" y="6174516"/>
              <a:ext cx="2221532" cy="65044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988412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colorful swirly spiral on a black background&#10;&#10;AI-generated content may be incorrect.">
            <a:extLst>
              <a:ext uri="{FF2B5EF4-FFF2-40B4-BE49-F238E27FC236}">
                <a16:creationId xmlns:a16="http://schemas.microsoft.com/office/drawing/2014/main" id="{D6664DEE-D5DE-C9A4-B6FA-FCD6FF5FE295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alphaModFix amt="15000"/>
          </a:blip>
          <a:srcRect l="60745" b="46604"/>
          <a:stretch/>
        </p:blipFill>
        <p:spPr>
          <a:xfrm>
            <a:off x="-2" y="3179127"/>
            <a:ext cx="2774197" cy="3678873"/>
          </a:xfrm>
          <a:prstGeom prst="rect">
            <a:avLst/>
          </a:prstGeom>
        </p:spPr>
      </p:pic>
      <p:pic>
        <p:nvPicPr>
          <p:cNvPr id="12" name="Picture 11" descr="A colorful swirly spiral on a black background&#10;&#10;AI-generated content may be incorrect.">
            <a:extLst>
              <a:ext uri="{FF2B5EF4-FFF2-40B4-BE49-F238E27FC236}">
                <a16:creationId xmlns:a16="http://schemas.microsoft.com/office/drawing/2014/main" id="{5FA6F3DF-708F-0278-0D2C-DB47C43877BA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alphaModFix amt="15000"/>
          </a:blip>
          <a:srcRect t="45897" r="57493"/>
          <a:stretch/>
        </p:blipFill>
        <p:spPr>
          <a:xfrm>
            <a:off x="9187913" y="-1"/>
            <a:ext cx="3004087" cy="3727545"/>
          </a:xfrm>
          <a:prstGeom prst="rect">
            <a:avLst/>
          </a:prstGeom>
        </p:spPr>
      </p:pic>
      <p:pic>
        <p:nvPicPr>
          <p:cNvPr id="13" name="Picture 12" descr="A colorful swirly spiral on a black background&#10;&#10;AI-generated content may be incorrect.">
            <a:extLst>
              <a:ext uri="{FF2B5EF4-FFF2-40B4-BE49-F238E27FC236}">
                <a16:creationId xmlns:a16="http://schemas.microsoft.com/office/drawing/2014/main" id="{613B00C8-D291-1DB7-E5C4-D4D4DE27894F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alphaModFix amt="15000"/>
          </a:blip>
          <a:srcRect l="29240" t="64594"/>
          <a:stretch/>
        </p:blipFill>
        <p:spPr>
          <a:xfrm>
            <a:off x="-1" y="0"/>
            <a:ext cx="5000787" cy="2439390"/>
          </a:xfrm>
          <a:prstGeom prst="rect">
            <a:avLst/>
          </a:prstGeom>
        </p:spPr>
      </p:pic>
      <p:pic>
        <p:nvPicPr>
          <p:cNvPr id="14" name="Picture 13" descr="A colorful swirly spiral on a black background&#10;&#10;AI-generated content may be incorrect.">
            <a:extLst>
              <a:ext uri="{FF2B5EF4-FFF2-40B4-BE49-F238E27FC236}">
                <a16:creationId xmlns:a16="http://schemas.microsoft.com/office/drawing/2014/main" id="{8B107B4F-3F8C-3716-4354-E322133B2841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alphaModFix amt="15000"/>
          </a:blip>
          <a:srcRect r="26535" b="70373"/>
          <a:stretch/>
        </p:blipFill>
        <p:spPr>
          <a:xfrm>
            <a:off x="7047943" y="4816781"/>
            <a:ext cx="5191931" cy="2041219"/>
          </a:xfrm>
          <a:prstGeom prst="rect">
            <a:avLst/>
          </a:prstGeom>
        </p:spPr>
      </p:pic>
      <p:sp>
        <p:nvSpPr>
          <p:cNvPr id="4" name="TextovéPole 3">
            <a:extLst>
              <a:ext uri="{FF2B5EF4-FFF2-40B4-BE49-F238E27FC236}">
                <a16:creationId xmlns:a16="http://schemas.microsoft.com/office/drawing/2014/main" id="{00024369-7382-8B4B-D5CB-C23C1D2C1330}"/>
              </a:ext>
            </a:extLst>
          </p:cNvPr>
          <p:cNvSpPr txBox="1"/>
          <p:nvPr userDrawn="1"/>
        </p:nvSpPr>
        <p:spPr>
          <a:xfrm>
            <a:off x="532500" y="6458508"/>
            <a:ext cx="8757139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500" b="1" dirty="0" err="1">
                <a:solidFill>
                  <a:srgbClr val="2098D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FlexRICAN</a:t>
            </a:r>
            <a:r>
              <a:rPr lang="en-US" sz="1500" b="1" dirty="0">
                <a:solidFill>
                  <a:srgbClr val="2098D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1st Training • Grenoble, France • April 11, 2025 • FlexRICAN@ess.eu</a:t>
            </a:r>
          </a:p>
        </p:txBody>
      </p:sp>
    </p:spTree>
    <p:extLst>
      <p:ext uri="{BB962C8B-B14F-4D97-AF65-F5344CB8AC3E}">
        <p14:creationId xmlns:p14="http://schemas.microsoft.com/office/powerpoint/2010/main" val="1095620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61" r:id="rId4"/>
    <p:sldLayoutId id="2147483663" r:id="rId5"/>
    <p:sldLayoutId id="2147483664" r:id="rId6"/>
    <p:sldLayoutId id="2147483653" r:id="rId7"/>
    <p:sldLayoutId id="2147483655" r:id="rId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wmf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9.wmf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w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wm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w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28E50-3794-FEE1-5CEF-55A672E6DB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Efficient Use of Battery Arrays</a:t>
            </a:r>
            <a:endParaRPr lang="en-S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BD4D76-1F2F-7124-0F41-500A2C9D25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8399" y="3223585"/>
            <a:ext cx="8884892" cy="410829"/>
          </a:xfrm>
        </p:spPr>
        <p:txBody>
          <a:bodyPr lIns="91440" tIns="45720" rIns="91440" bIns="45720" anchor="t"/>
          <a:lstStyle/>
          <a:p>
            <a:endParaRPr lang="cs-CZ" sz="2000" dirty="0">
              <a:latin typeface="Arial"/>
              <a:cs typeface="Arial"/>
            </a:endParaRPr>
          </a:p>
          <a:p>
            <a:r>
              <a:rPr lang="cs-CZ" sz="2000" dirty="0">
                <a:latin typeface="Arial"/>
                <a:cs typeface="Arial"/>
              </a:rPr>
              <a:t>Václav Bernášek - ELI ERIC</a:t>
            </a:r>
            <a:endParaRPr lang="en-SE" sz="2000" dirty="0">
              <a:latin typeface="Arial"/>
              <a:cs typeface="Arial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0159AA-CEB7-E0BD-5CAC-70110800B47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19199" y="3122921"/>
            <a:ext cx="9164321" cy="622300"/>
          </a:xfrm>
        </p:spPr>
        <p:txBody>
          <a:bodyPr lIns="91440" tIns="45720" rIns="91440" bIns="45720" anchor="t"/>
          <a:lstStyle/>
          <a:p>
            <a:r>
              <a:rPr lang="cs-CZ" sz="2000" b="0" dirty="0" err="1">
                <a:solidFill>
                  <a:schemeClr val="tx1"/>
                </a:solidFill>
                <a:latin typeface="Arial"/>
                <a:cs typeface="Arial"/>
              </a:rPr>
              <a:t>Building</a:t>
            </a:r>
            <a:r>
              <a:rPr lang="cs-CZ" sz="2000" b="0" dirty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cs-CZ" sz="2000" b="0" dirty="0" err="1">
                <a:solidFill>
                  <a:schemeClr val="tx1"/>
                </a:solidFill>
                <a:latin typeface="Arial"/>
                <a:cs typeface="Arial"/>
              </a:rPr>
              <a:t>Knowledge</a:t>
            </a:r>
            <a:r>
              <a:rPr lang="cs-CZ" sz="2000" b="0" dirty="0">
                <a:solidFill>
                  <a:schemeClr val="tx1"/>
                </a:solidFill>
                <a:latin typeface="Arial"/>
                <a:cs typeface="Arial"/>
              </a:rPr>
              <a:t> on </a:t>
            </a:r>
            <a:r>
              <a:rPr lang="cs-CZ" sz="2000" b="0" dirty="0" err="1">
                <a:solidFill>
                  <a:schemeClr val="tx1"/>
                </a:solidFill>
                <a:latin typeface="Arial"/>
                <a:cs typeface="Arial"/>
              </a:rPr>
              <a:t>Battery</a:t>
            </a:r>
            <a:r>
              <a:rPr lang="cs-CZ" sz="2000" b="0" dirty="0">
                <a:solidFill>
                  <a:schemeClr val="tx1"/>
                </a:solidFill>
                <a:latin typeface="Arial"/>
                <a:cs typeface="Arial"/>
              </a:rPr>
              <a:t> Technologies in </a:t>
            </a:r>
            <a:r>
              <a:rPr lang="cs-CZ" sz="2000" b="0" dirty="0" err="1">
                <a:solidFill>
                  <a:schemeClr val="tx1"/>
                </a:solidFill>
                <a:latin typeface="Arial"/>
                <a:cs typeface="Arial"/>
              </a:rPr>
              <a:t>Research</a:t>
            </a:r>
            <a:r>
              <a:rPr lang="cs-CZ" sz="2000" b="0" dirty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cs-CZ" sz="2000" b="0" dirty="0" err="1">
                <a:solidFill>
                  <a:schemeClr val="tx1"/>
                </a:solidFill>
                <a:latin typeface="Arial"/>
                <a:cs typeface="Arial"/>
              </a:rPr>
              <a:t>Infrastructures</a:t>
            </a:r>
            <a:r>
              <a:rPr lang="cs-CZ" sz="2000" b="0" dirty="0">
                <a:solidFill>
                  <a:schemeClr val="tx1"/>
                </a:solidFill>
                <a:latin typeface="Arial"/>
                <a:cs typeface="Arial"/>
              </a:rPr>
              <a:t> (</a:t>
            </a:r>
            <a:r>
              <a:rPr lang="cs-CZ" sz="2000" b="0" dirty="0" err="1">
                <a:solidFill>
                  <a:schemeClr val="tx1"/>
                </a:solidFill>
                <a:latin typeface="Arial"/>
                <a:cs typeface="Arial"/>
              </a:rPr>
              <a:t>RIs</a:t>
            </a:r>
            <a:r>
              <a:rPr lang="cs-CZ" sz="2000" b="0" dirty="0">
                <a:solidFill>
                  <a:schemeClr val="tx1"/>
                </a:solidFill>
                <a:latin typeface="Arial"/>
                <a:cs typeface="Arial"/>
              </a:rPr>
              <a:t>)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0335C4-7451-2412-B574-5E0D69A4FF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755FC8E-FC30-AD4F-98FC-0C4CC9723D0F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221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6D6DA0-1FEB-9C50-D9A4-606FB811B6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>
            <a:extLst>
              <a:ext uri="{FF2B5EF4-FFF2-40B4-BE49-F238E27FC236}">
                <a16:creationId xmlns:a16="http://schemas.microsoft.com/office/drawing/2014/main" id="{5A37CA03-3D8B-4748-C850-EDEBA0374035}"/>
              </a:ext>
            </a:extLst>
          </p:cNvPr>
          <p:cNvSpPr/>
          <p:nvPr/>
        </p:nvSpPr>
        <p:spPr>
          <a:xfrm>
            <a:off x="711279" y="1571428"/>
            <a:ext cx="8623049" cy="2206161"/>
          </a:xfrm>
          <a:prstGeom prst="rect">
            <a:avLst/>
          </a:prstGeom>
          <a:solidFill>
            <a:schemeClr val="bg1"/>
          </a:solidFill>
          <a:ln w="88900">
            <a:solidFill>
              <a:srgbClr val="2098D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Power output reserves</a:t>
            </a:r>
          </a:p>
          <a:p>
            <a:pPr algn="ctr"/>
            <a:r>
              <a:rPr lang="en-US"/>
              <a:t>(% of peak output of </a:t>
            </a:r>
          </a:p>
          <a:p>
            <a:pPr algn="ctr"/>
            <a:r>
              <a:rPr lang="en-US"/>
              <a:t>primary reserves)</a:t>
            </a:r>
            <a:endParaRPr lang="cs-CZ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B3364F-511B-272C-E7ED-09EFB11F1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How</a:t>
            </a:r>
            <a:r>
              <a:rPr lang="cs-CZ" dirty="0"/>
              <a:t> to </a:t>
            </a:r>
            <a:r>
              <a:rPr lang="cs-CZ" dirty="0" err="1"/>
              <a:t>define</a:t>
            </a:r>
            <a:r>
              <a:rPr lang="cs-CZ" dirty="0"/>
              <a:t> </a:t>
            </a:r>
            <a:r>
              <a:rPr lang="cs-CZ" dirty="0" err="1"/>
              <a:t>electrical</a:t>
            </a:r>
            <a:r>
              <a:rPr lang="cs-CZ" dirty="0"/>
              <a:t> </a:t>
            </a:r>
            <a:r>
              <a:rPr lang="cs-CZ" dirty="0" err="1"/>
              <a:t>power</a:t>
            </a:r>
            <a:r>
              <a:rPr lang="cs-CZ" dirty="0"/>
              <a:t> </a:t>
            </a:r>
            <a:r>
              <a:rPr lang="cs-CZ" dirty="0" err="1"/>
              <a:t>quality</a:t>
            </a:r>
            <a:r>
              <a:rPr lang="cs-CZ" dirty="0"/>
              <a:t> </a:t>
            </a:r>
            <a:r>
              <a:rPr lang="cs-CZ" dirty="0" err="1"/>
              <a:t>problems</a:t>
            </a:r>
            <a:endParaRPr lang="en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A920A8-3900-B7F7-C738-8DA80DB4CA6E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57057" y="1161178"/>
            <a:ext cx="11114990" cy="5618943"/>
          </a:xfrm>
          <a:prstGeom prst="rect">
            <a:avLst/>
          </a:prstGeom>
        </p:spPr>
        <p:txBody>
          <a:bodyPr/>
          <a:lstStyle/>
          <a:p>
            <a:endParaRPr lang="cs-CZ" dirty="0"/>
          </a:p>
          <a:p>
            <a:endParaRPr lang="en-S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7A4E78-8A95-3815-19B2-1A9F21A7CA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755FC8E-FC30-AD4F-98FC-0C4CC9723D0F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29F919C-E8EF-8BBE-F0A4-0FC8E24FC3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8654" y="1993073"/>
            <a:ext cx="8024265" cy="1422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B794CDD-870A-3D81-8B7D-A05B1E5D87BD}"/>
              </a:ext>
            </a:extLst>
          </p:cNvPr>
          <p:cNvSpPr txBox="1"/>
          <p:nvPr/>
        </p:nvSpPr>
        <p:spPr>
          <a:xfrm>
            <a:off x="116758" y="4061067"/>
            <a:ext cx="57324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cs-CZ" sz="1200" b="1" dirty="0" err="1">
                <a:latin typeface="Arial" panose="020B0604020202020204" pitchFamily="34" charset="0"/>
                <a:cs typeface="Arial" panose="020B0604020202020204" pitchFamily="34" charset="0"/>
              </a:rPr>
              <a:t>Recommendations</a:t>
            </a:r>
            <a:r>
              <a:rPr lang="cs-CZ" sz="1200" b="1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</a:p>
          <a:p>
            <a:pPr lvl="1"/>
            <a:r>
              <a:rPr lang="cs-CZ" sz="1200" dirty="0" err="1">
                <a:latin typeface="Arial" panose="020B0604020202020204" pitchFamily="34" charset="0"/>
                <a:cs typeface="Arial" panose="020B0604020202020204" pitchFamily="34" charset="0"/>
              </a:rPr>
              <a:t>Electrical</a:t>
            </a:r>
            <a:r>
              <a:rPr lang="cs-CZ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1200" dirty="0" err="1">
                <a:latin typeface="Arial" panose="020B0604020202020204" pitchFamily="34" charset="0"/>
                <a:cs typeface="Arial" panose="020B0604020202020204" pitchFamily="34" charset="0"/>
              </a:rPr>
              <a:t>power</a:t>
            </a:r>
            <a:r>
              <a:rPr lang="cs-CZ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1200" dirty="0" err="1">
                <a:latin typeface="Arial" panose="020B0604020202020204" pitchFamily="34" charset="0"/>
                <a:cs typeface="Arial" panose="020B0604020202020204" pitchFamily="34" charset="0"/>
              </a:rPr>
              <a:t>analyzer</a:t>
            </a:r>
            <a:r>
              <a:rPr lang="cs-CZ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downstream of the supplier's power supply</a:t>
            </a:r>
            <a:endParaRPr lang="cs-CZ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cs-CZ" sz="1200" dirty="0">
                <a:latin typeface="Arial" panose="020B0604020202020204" pitchFamily="34" charset="0"/>
                <a:cs typeface="Arial" panose="020B0604020202020204" pitchFamily="34" charset="0"/>
              </a:rPr>
              <a:t>Portable </a:t>
            </a:r>
            <a:r>
              <a:rPr lang="cs-CZ" sz="1200" dirty="0" err="1">
                <a:latin typeface="Arial" panose="020B0604020202020204" pitchFamily="34" charset="0"/>
                <a:cs typeface="Arial" panose="020B0604020202020204" pitchFamily="34" charset="0"/>
              </a:rPr>
              <a:t>electrical</a:t>
            </a:r>
            <a:r>
              <a:rPr lang="cs-CZ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1200" dirty="0" err="1">
                <a:latin typeface="Arial" panose="020B0604020202020204" pitchFamily="34" charset="0"/>
                <a:cs typeface="Arial" panose="020B0604020202020204" pitchFamily="34" charset="0"/>
              </a:rPr>
              <a:t>power</a:t>
            </a:r>
            <a:r>
              <a:rPr lang="cs-CZ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1200" dirty="0" err="1">
                <a:latin typeface="Arial" panose="020B0604020202020204" pitchFamily="34" charset="0"/>
                <a:cs typeface="Arial" panose="020B0604020202020204" pitchFamily="34" charset="0"/>
              </a:rPr>
              <a:t>analyzer</a:t>
            </a:r>
            <a:endParaRPr lang="cs-CZ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cs-CZ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13845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D84717-12AF-85E0-4C3D-2C8AC0CACC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A912D-8241-A820-E647-B88958EA8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Available</a:t>
            </a:r>
            <a:r>
              <a:rPr lang="cs-CZ" dirty="0"/>
              <a:t> tech</a:t>
            </a:r>
            <a:r>
              <a:rPr lang="en-US" dirty="0" err="1"/>
              <a:t>nology</a:t>
            </a:r>
            <a:r>
              <a:rPr lang="en-US" dirty="0"/>
              <a:t> for power failure mitigation</a:t>
            </a:r>
            <a:endParaRPr lang="en-S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8E6A89-6D62-9272-C021-2CE8368BC9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755FC8E-FC30-AD4F-98FC-0C4CC9723D0F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23" name="Content Placeholder 22">
            <a:extLst>
              <a:ext uri="{FF2B5EF4-FFF2-40B4-BE49-F238E27FC236}">
                <a16:creationId xmlns:a16="http://schemas.microsoft.com/office/drawing/2014/main" id="{95668DDD-5DDD-A2AC-7F4C-A6A82A0B72CB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rcRect/>
          <a:stretch/>
        </p:blipFill>
        <p:spPr>
          <a:xfrm>
            <a:off x="662980" y="1303395"/>
            <a:ext cx="8774787" cy="3861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1930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B66EE5-F010-9999-AB48-55C0786502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délník 2">
            <a:extLst>
              <a:ext uri="{FF2B5EF4-FFF2-40B4-BE49-F238E27FC236}">
                <a16:creationId xmlns:a16="http://schemas.microsoft.com/office/drawing/2014/main" id="{81977E12-D862-8BE5-860B-18CAD00C5821}"/>
              </a:ext>
            </a:extLst>
          </p:cNvPr>
          <p:cNvSpPr/>
          <p:nvPr/>
        </p:nvSpPr>
        <p:spPr>
          <a:xfrm>
            <a:off x="677841" y="1214121"/>
            <a:ext cx="11285559" cy="2616200"/>
          </a:xfrm>
          <a:prstGeom prst="rect">
            <a:avLst/>
          </a:prstGeom>
          <a:solidFill>
            <a:schemeClr val="bg1"/>
          </a:solidFill>
          <a:ln w="88900">
            <a:solidFill>
              <a:srgbClr val="2098D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3CD165-BA61-6BDB-88B4-FD0B7D4BD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Connection</a:t>
            </a:r>
            <a:r>
              <a:rPr lang="cs-CZ" dirty="0"/>
              <a:t> </a:t>
            </a:r>
            <a:r>
              <a:rPr lang="cs-CZ" dirty="0" err="1"/>
              <a:t>types</a:t>
            </a:r>
            <a:r>
              <a:rPr lang="cs-CZ" dirty="0"/>
              <a:t> </a:t>
            </a:r>
            <a:r>
              <a:rPr lang="cs-CZ" dirty="0" err="1"/>
              <a:t>for</a:t>
            </a:r>
            <a:r>
              <a:rPr lang="cs-CZ" dirty="0"/>
              <a:t> </a:t>
            </a:r>
            <a:r>
              <a:rPr lang="cs-CZ" dirty="0" err="1"/>
              <a:t>battery</a:t>
            </a:r>
            <a:r>
              <a:rPr lang="cs-CZ" dirty="0"/>
              <a:t> </a:t>
            </a:r>
            <a:r>
              <a:rPr lang="cs-CZ" dirty="0" err="1"/>
              <a:t>storage</a:t>
            </a:r>
            <a:endParaRPr lang="en-S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C2D8BA-E2AA-6D6A-17A3-774ADCEBAC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755FC8E-FC30-AD4F-98FC-0C4CC9723D0F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6" name="Picture 5" descr="A diagram of a transformer&#10;&#10;AI-generated content may be incorrect.">
            <a:extLst>
              <a:ext uri="{FF2B5EF4-FFF2-40B4-BE49-F238E27FC236}">
                <a16:creationId xmlns:a16="http://schemas.microsoft.com/office/drawing/2014/main" id="{26EBF33A-ACF3-86FA-01A9-3744922C1C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0880" y="1469954"/>
            <a:ext cx="3772172" cy="1730933"/>
          </a:xfrm>
          <a:prstGeom prst="rect">
            <a:avLst/>
          </a:prstGeom>
        </p:spPr>
      </p:pic>
      <p:pic>
        <p:nvPicPr>
          <p:cNvPr id="8" name="Picture 7" descr="A diagram of a inverter&#10;&#10;AI-generated content may be incorrect.">
            <a:extLst>
              <a:ext uri="{FF2B5EF4-FFF2-40B4-BE49-F238E27FC236}">
                <a16:creationId xmlns:a16="http://schemas.microsoft.com/office/drawing/2014/main" id="{D184E34F-50F2-D439-18EC-894051C75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39325" y="1716996"/>
            <a:ext cx="3239081" cy="1091059"/>
          </a:xfrm>
          <a:prstGeom prst="rect">
            <a:avLst/>
          </a:prstGeom>
        </p:spPr>
      </p:pic>
      <p:pic>
        <p:nvPicPr>
          <p:cNvPr id="10" name="Picture 9" descr="A diagram of a bus and inverter&#10;&#10;AI-generated content may be incorrect.">
            <a:extLst>
              <a:ext uri="{FF2B5EF4-FFF2-40B4-BE49-F238E27FC236}">
                <a16:creationId xmlns:a16="http://schemas.microsoft.com/office/drawing/2014/main" id="{07ECCA35-DF55-0D54-9989-2F4035CF20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8503" y="1647387"/>
            <a:ext cx="3354809" cy="116066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D492C6D-39B0-E2FE-9D4E-F832FEEC574E}"/>
              </a:ext>
            </a:extLst>
          </p:cNvPr>
          <p:cNvSpPr txBox="1"/>
          <p:nvPr/>
        </p:nvSpPr>
        <p:spPr>
          <a:xfrm>
            <a:off x="9976752" y="3955589"/>
            <a:ext cx="24065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000" b="1" dirty="0">
                <a:solidFill>
                  <a:srgbClr val="2098D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Source: </a:t>
            </a:r>
            <a:br>
              <a:rPr lang="cs-CZ" sz="1000" b="1" dirty="0">
                <a:solidFill>
                  <a:srgbClr val="2098D3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cs-CZ" sz="1000" b="1" dirty="0">
                <a:solidFill>
                  <a:srgbClr val="2098D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https://www.kohler-ups.co.uk/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3B0E561-434C-A4C5-55A4-0AE698A897E8}"/>
              </a:ext>
            </a:extLst>
          </p:cNvPr>
          <p:cNvSpPr txBox="1"/>
          <p:nvPr/>
        </p:nvSpPr>
        <p:spPr>
          <a:xfrm>
            <a:off x="1326905" y="3330938"/>
            <a:ext cx="1741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b="1" dirty="0">
                <a:solidFill>
                  <a:srgbClr val="2098D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Online UPS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E69594B-E733-C08E-F7F6-A599852DBD60}"/>
              </a:ext>
            </a:extLst>
          </p:cNvPr>
          <p:cNvSpPr txBox="1"/>
          <p:nvPr/>
        </p:nvSpPr>
        <p:spPr>
          <a:xfrm>
            <a:off x="5174552" y="3330938"/>
            <a:ext cx="27268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b="1" dirty="0">
                <a:solidFill>
                  <a:srgbClr val="2098D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Line-</a:t>
            </a:r>
            <a:r>
              <a:rPr lang="cs-CZ" b="1" dirty="0" err="1">
                <a:solidFill>
                  <a:srgbClr val="2098D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interactive</a:t>
            </a:r>
            <a:r>
              <a:rPr lang="cs-CZ" b="1" dirty="0">
                <a:solidFill>
                  <a:srgbClr val="2098D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UPS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4C22EF6-557A-E891-640E-4E3768A61C37}"/>
              </a:ext>
            </a:extLst>
          </p:cNvPr>
          <p:cNvSpPr txBox="1"/>
          <p:nvPr/>
        </p:nvSpPr>
        <p:spPr>
          <a:xfrm>
            <a:off x="9505584" y="3333433"/>
            <a:ext cx="1782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b="1" dirty="0" err="1">
                <a:solidFill>
                  <a:srgbClr val="2098D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Offline</a:t>
            </a:r>
            <a:r>
              <a:rPr lang="cs-CZ" b="1" dirty="0">
                <a:solidFill>
                  <a:srgbClr val="2098D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UPS</a:t>
            </a:r>
          </a:p>
        </p:txBody>
      </p:sp>
      <p:cxnSp>
        <p:nvCxnSpPr>
          <p:cNvPr id="7" name="Přímá spojnice 6">
            <a:extLst>
              <a:ext uri="{FF2B5EF4-FFF2-40B4-BE49-F238E27FC236}">
                <a16:creationId xmlns:a16="http://schemas.microsoft.com/office/drawing/2014/main" id="{F80632B5-9418-1CC7-5875-CFF04BCB0032}"/>
              </a:ext>
            </a:extLst>
          </p:cNvPr>
          <p:cNvCxnSpPr>
            <a:cxnSpLocks/>
          </p:cNvCxnSpPr>
          <p:nvPr/>
        </p:nvCxnSpPr>
        <p:spPr>
          <a:xfrm flipH="1">
            <a:off x="4351446" y="1499910"/>
            <a:ext cx="16219" cy="2044622"/>
          </a:xfrm>
          <a:prstGeom prst="line">
            <a:avLst/>
          </a:prstGeom>
          <a:ln w="38100">
            <a:solidFill>
              <a:srgbClr val="2098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Přímá spojnice 11">
            <a:extLst>
              <a:ext uri="{FF2B5EF4-FFF2-40B4-BE49-F238E27FC236}">
                <a16:creationId xmlns:a16="http://schemas.microsoft.com/office/drawing/2014/main" id="{CB7B840D-B264-E0A4-0AEB-14C421C75D0D}"/>
              </a:ext>
            </a:extLst>
          </p:cNvPr>
          <p:cNvCxnSpPr>
            <a:cxnSpLocks/>
          </p:cNvCxnSpPr>
          <p:nvPr/>
        </p:nvCxnSpPr>
        <p:spPr>
          <a:xfrm flipH="1">
            <a:off x="8338113" y="1469954"/>
            <a:ext cx="16219" cy="2044622"/>
          </a:xfrm>
          <a:prstGeom prst="line">
            <a:avLst/>
          </a:prstGeom>
          <a:ln w="38100">
            <a:solidFill>
              <a:srgbClr val="2098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Obrázek 17">
            <a:extLst>
              <a:ext uri="{FF2B5EF4-FFF2-40B4-BE49-F238E27FC236}">
                <a16:creationId xmlns:a16="http://schemas.microsoft.com/office/drawing/2014/main" id="{A78AE040-6B9D-B923-EA24-34F0EB25A57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0080" y="3998682"/>
            <a:ext cx="9336672" cy="2082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0583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AAD6B9-F21E-B092-4193-5FB2700F2F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délník 6">
            <a:extLst>
              <a:ext uri="{FF2B5EF4-FFF2-40B4-BE49-F238E27FC236}">
                <a16:creationId xmlns:a16="http://schemas.microsoft.com/office/drawing/2014/main" id="{B1CD7EEB-7509-84EA-C9D0-28236DE423C6}"/>
              </a:ext>
            </a:extLst>
          </p:cNvPr>
          <p:cNvSpPr/>
          <p:nvPr/>
        </p:nvSpPr>
        <p:spPr>
          <a:xfrm>
            <a:off x="676741" y="1113285"/>
            <a:ext cx="7554571" cy="5031593"/>
          </a:xfrm>
          <a:prstGeom prst="rect">
            <a:avLst/>
          </a:prstGeom>
          <a:solidFill>
            <a:schemeClr val="bg1"/>
          </a:solidFill>
          <a:ln w="88900">
            <a:solidFill>
              <a:srgbClr val="2098D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33EBE2-71F7-D329-C4A6-BC49B42E4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Battery</a:t>
            </a:r>
            <a:r>
              <a:rPr lang="cs-CZ" dirty="0"/>
              <a:t> </a:t>
            </a:r>
            <a:r>
              <a:rPr lang="cs-CZ" dirty="0" err="1"/>
              <a:t>storage</a:t>
            </a:r>
            <a:r>
              <a:rPr lang="cs-CZ" dirty="0"/>
              <a:t> - </a:t>
            </a:r>
            <a:r>
              <a:rPr lang="cs-CZ" dirty="0" err="1"/>
              <a:t>available</a:t>
            </a:r>
            <a:r>
              <a:rPr lang="cs-CZ" dirty="0"/>
              <a:t> technology</a:t>
            </a:r>
            <a:endParaRPr lang="en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4F8774-EFD2-403A-8BDE-C493EE95128D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57057" y="1161178"/>
            <a:ext cx="11114990" cy="5618943"/>
          </a:xfrm>
          <a:prstGeom prst="rect">
            <a:avLst/>
          </a:prstGeom>
        </p:spPr>
        <p:txBody>
          <a:bodyPr/>
          <a:lstStyle/>
          <a:p>
            <a:endParaRPr lang="cs-CZ" dirty="0"/>
          </a:p>
          <a:p>
            <a:endParaRPr lang="cs-CZ" dirty="0"/>
          </a:p>
          <a:p>
            <a:endParaRPr lang="cs-CZ" dirty="0"/>
          </a:p>
          <a:p>
            <a:endParaRPr lang="cs-CZ" dirty="0"/>
          </a:p>
          <a:p>
            <a:pPr marL="0" indent="0">
              <a:buNone/>
            </a:pPr>
            <a:endParaRPr lang="cs-CZ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D047C1-677B-65E7-CE9B-D61C3DBC16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755FC8E-FC30-AD4F-98FC-0C4CC9723D0F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12A723-C797-9225-7D6C-616D890BBB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098" y="1377895"/>
            <a:ext cx="6819768" cy="4502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614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D16933-FCEB-3245-F5CB-F18CE2A0F6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FDBA8-7503-BF14-A509-457B73F6B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err="1"/>
              <a:t>Li</a:t>
            </a:r>
            <a:r>
              <a:rPr lang="cs-CZ"/>
              <a:t>-ion </a:t>
            </a:r>
            <a:r>
              <a:rPr lang="cs-CZ" err="1"/>
              <a:t>batteries</a:t>
            </a:r>
            <a:endParaRPr lang="en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57D7D6-1001-6154-BC24-0EE037B386EB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57057" y="1239058"/>
            <a:ext cx="3415503" cy="4879284"/>
          </a:xfrm>
          <a:prstGeom prst="rect">
            <a:avLst/>
          </a:prstGeom>
        </p:spPr>
        <p:txBody>
          <a:bodyPr/>
          <a:lstStyle/>
          <a:p>
            <a:pPr>
              <a:buClr>
                <a:srgbClr val="2098D3"/>
              </a:buClr>
            </a:pPr>
            <a:r>
              <a:rPr lang="cs-CZ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Benefits</a:t>
            </a:r>
            <a:r>
              <a:rPr lang="cs-CZ" sz="2000" b="1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</a:p>
          <a:p>
            <a:pPr lvl="1">
              <a:buClr>
                <a:srgbClr val="2098D3"/>
              </a:buClr>
            </a:pPr>
            <a:r>
              <a:rPr lang="cs-CZ" sz="1800" dirty="0" err="1">
                <a:latin typeface="Arial" panose="020B0604020202020204" pitchFamily="34" charset="0"/>
                <a:cs typeface="Arial" panose="020B0604020202020204" pitchFamily="34" charset="0"/>
              </a:rPr>
              <a:t>Fulfilling</a:t>
            </a:r>
            <a:r>
              <a:rPr lang="cs-CZ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1800" dirty="0" err="1">
                <a:latin typeface="Arial" panose="020B0604020202020204" pitchFamily="34" charset="0"/>
                <a:cs typeface="Arial" panose="020B0604020202020204" pitchFamily="34" charset="0"/>
              </a:rPr>
              <a:t>widest</a:t>
            </a:r>
            <a:r>
              <a:rPr lang="cs-CZ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1800" dirty="0" err="1">
                <a:latin typeface="Arial" panose="020B0604020202020204" pitchFamily="34" charset="0"/>
                <a:cs typeface="Arial" panose="020B0604020202020204" pitchFamily="34" charset="0"/>
              </a:rPr>
              <a:t>requirements</a:t>
            </a:r>
            <a:endParaRPr lang="cs-CZ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buClr>
                <a:srgbClr val="2098D3"/>
              </a:buClr>
            </a:pPr>
            <a:r>
              <a:rPr lang="cs-CZ" sz="1800" dirty="0" err="1">
                <a:latin typeface="Arial" panose="020B0604020202020204" pitchFamily="34" charset="0"/>
                <a:cs typeface="Arial" panose="020B0604020202020204" pitchFamily="34" charset="0"/>
              </a:rPr>
              <a:t>Longest</a:t>
            </a:r>
            <a:r>
              <a:rPr lang="cs-CZ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1800" dirty="0" err="1">
                <a:latin typeface="Arial" panose="020B0604020202020204" pitchFamily="34" charset="0"/>
                <a:cs typeface="Arial" panose="020B0604020202020204" pitchFamily="34" charset="0"/>
              </a:rPr>
              <a:t>life</a:t>
            </a:r>
            <a:r>
              <a:rPr lang="cs-CZ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lvl="1">
              <a:buClr>
                <a:srgbClr val="2098D3"/>
              </a:buClr>
            </a:pPr>
            <a:r>
              <a:rPr lang="cs-CZ" sz="1800" dirty="0" err="1">
                <a:latin typeface="Arial" panose="020B0604020202020204" pitchFamily="34" charset="0"/>
                <a:cs typeface="Arial" panose="020B0604020202020204" pitchFamily="34" charset="0"/>
              </a:rPr>
              <a:t>Cost</a:t>
            </a:r>
            <a:r>
              <a:rPr lang="cs-CZ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1800" dirty="0" err="1">
                <a:latin typeface="Arial" panose="020B0604020202020204" pitchFamily="34" charset="0"/>
                <a:cs typeface="Arial" panose="020B0604020202020204" pitchFamily="34" charset="0"/>
              </a:rPr>
              <a:t>efficient</a:t>
            </a:r>
            <a:endParaRPr lang="cs-CZ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buClr>
                <a:srgbClr val="2098D3"/>
              </a:buClr>
            </a:pPr>
            <a:r>
              <a:rPr lang="cs-CZ" sz="1800" dirty="0"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igh</a:t>
            </a:r>
            <a:r>
              <a:rPr lang="en-US" sz="1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energy density</a:t>
            </a:r>
            <a:endParaRPr lang="cs-CZ" sz="18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buClr>
                <a:srgbClr val="2098D3"/>
              </a:buClr>
            </a:pPr>
            <a:r>
              <a:rPr lang="cs-CZ" sz="1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  <a:r>
              <a:rPr lang="en-US" sz="1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ast</a:t>
            </a:r>
            <a:r>
              <a:rPr lang="en-US" sz="1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charging</a:t>
            </a:r>
            <a:endParaRPr lang="cs-CZ" sz="18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buClr>
                <a:srgbClr val="2098D3"/>
              </a:buClr>
            </a:pPr>
            <a:r>
              <a:rPr lang="cs-CZ" sz="1800" dirty="0">
                <a:latin typeface="Arial" panose="020B0604020202020204" pitchFamily="34" charset="0"/>
                <a:cs typeface="Arial" panose="020B0604020202020204" pitchFamily="34" charset="0"/>
              </a:rPr>
              <a:t>Most </a:t>
            </a:r>
            <a:r>
              <a:rPr lang="cs-CZ" sz="1800" dirty="0" err="1">
                <a:latin typeface="Arial" panose="020B0604020202020204" pitchFamily="34" charset="0"/>
                <a:cs typeface="Arial" panose="020B0604020202020204" pitchFamily="34" charset="0"/>
              </a:rPr>
              <a:t>popular</a:t>
            </a:r>
            <a:r>
              <a:rPr lang="cs-CZ" sz="1800" dirty="0">
                <a:latin typeface="Arial" panose="020B0604020202020204" pitchFamily="34" charset="0"/>
                <a:cs typeface="Arial" panose="020B0604020202020204" pitchFamily="34" charset="0"/>
              </a:rPr>
              <a:t> – rapid development, </a:t>
            </a:r>
            <a:r>
              <a:rPr lang="cs-CZ" sz="1800" dirty="0" err="1">
                <a:latin typeface="Arial" panose="020B0604020202020204" pitchFamily="34" charset="0"/>
                <a:cs typeface="Arial" panose="020B0604020202020204" pitchFamily="34" charset="0"/>
              </a:rPr>
              <a:t>economy</a:t>
            </a:r>
            <a:r>
              <a:rPr lang="cs-CZ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1800" dirty="0" err="1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cs-CZ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1800" dirty="0" err="1">
                <a:latin typeface="Arial" panose="020B0604020202020204" pitchFamily="34" charset="0"/>
                <a:cs typeface="Arial" panose="020B0604020202020204" pitchFamily="34" charset="0"/>
              </a:rPr>
              <a:t>scale</a:t>
            </a:r>
            <a:endParaRPr lang="en-SE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Clr>
                <a:srgbClr val="2098D3"/>
              </a:buClr>
            </a:pPr>
            <a:r>
              <a:rPr lang="cs-CZ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Drawbacks</a:t>
            </a:r>
            <a:r>
              <a:rPr lang="cs-CZ" sz="2000" b="1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lvl="1">
              <a:buClr>
                <a:srgbClr val="2098D3"/>
              </a:buClr>
            </a:pPr>
            <a:r>
              <a:rPr lang="cs-CZ" sz="1800" dirty="0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US" sz="1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afety</a:t>
            </a:r>
            <a:r>
              <a:rPr lang="en-US" sz="1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concerns</a:t>
            </a:r>
            <a:endParaRPr lang="cs-CZ" sz="18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buClr>
                <a:srgbClr val="2098D3"/>
              </a:buClr>
            </a:pPr>
            <a:r>
              <a:rPr lang="cs-CZ" sz="1800" dirty="0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en-US" sz="1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nvironmental</a:t>
            </a:r>
            <a:r>
              <a:rPr lang="en-US" sz="1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impact</a:t>
            </a:r>
            <a:endParaRPr lang="cs-CZ" sz="18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buClr>
                <a:srgbClr val="2098D3"/>
              </a:buClr>
            </a:pPr>
            <a:r>
              <a:rPr lang="cs-CZ" sz="1800" dirty="0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US" sz="1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emperature</a:t>
            </a:r>
            <a:r>
              <a:rPr lang="en-US" sz="1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sensitivity</a:t>
            </a:r>
            <a:endParaRPr lang="cs-CZ" sz="18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S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03B1C8-61D4-73F0-364D-03B5ED156F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755FC8E-FC30-AD4F-98FC-0C4CC9723D0F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6" name="Picture 5" descr="A diagram of a battery&#10;&#10;AI-generated content may be incorrect.">
            <a:extLst>
              <a:ext uri="{FF2B5EF4-FFF2-40B4-BE49-F238E27FC236}">
                <a16:creationId xmlns:a16="http://schemas.microsoft.com/office/drawing/2014/main" id="{941849E8-376E-38DE-945C-38F7F8D2A8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8375" y="1247745"/>
            <a:ext cx="4791578" cy="3997775"/>
          </a:xfrm>
          <a:prstGeom prst="rect">
            <a:avLst/>
          </a:prstGeom>
          <a:ln w="88900">
            <a:solidFill>
              <a:srgbClr val="2098D3"/>
            </a:solidFill>
            <a:miter lim="800000"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7416792-F063-A9F6-E539-92894A0BF3B9}"/>
              </a:ext>
            </a:extLst>
          </p:cNvPr>
          <p:cNvSpPr txBox="1"/>
          <p:nvPr/>
        </p:nvSpPr>
        <p:spPr>
          <a:xfrm>
            <a:off x="10151309" y="5122409"/>
            <a:ext cx="202331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000" b="1" dirty="0">
                <a:solidFill>
                  <a:srgbClr val="2098D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Source: evfiresafe.com</a:t>
            </a:r>
          </a:p>
        </p:txBody>
      </p:sp>
    </p:spTree>
    <p:extLst>
      <p:ext uri="{BB962C8B-B14F-4D97-AF65-F5344CB8AC3E}">
        <p14:creationId xmlns:p14="http://schemas.microsoft.com/office/powerpoint/2010/main" val="30307705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5E7B2E-A4BA-668C-6854-910D145409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délník 4">
            <a:extLst>
              <a:ext uri="{FF2B5EF4-FFF2-40B4-BE49-F238E27FC236}">
                <a16:creationId xmlns:a16="http://schemas.microsoft.com/office/drawing/2014/main" id="{7B234695-1D04-DADE-B7CA-106445A07C79}"/>
              </a:ext>
            </a:extLst>
          </p:cNvPr>
          <p:cNvSpPr/>
          <p:nvPr/>
        </p:nvSpPr>
        <p:spPr>
          <a:xfrm>
            <a:off x="4455481" y="1196388"/>
            <a:ext cx="6440720" cy="4824118"/>
          </a:xfrm>
          <a:prstGeom prst="rect">
            <a:avLst/>
          </a:prstGeom>
          <a:solidFill>
            <a:schemeClr val="bg1"/>
          </a:solidFill>
          <a:ln w="88900">
            <a:solidFill>
              <a:srgbClr val="2098D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E260AF-E464-F2B4-E963-6B62409596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Li</a:t>
            </a:r>
            <a:r>
              <a:rPr lang="cs-CZ" dirty="0"/>
              <a:t>-ion </a:t>
            </a:r>
            <a:r>
              <a:rPr lang="cs-CZ" dirty="0" err="1"/>
              <a:t>Safety</a:t>
            </a:r>
            <a:endParaRPr lang="en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4A57EE-313F-EFA6-2E6C-9E292E1DA1D0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57057" y="1196388"/>
            <a:ext cx="3654263" cy="4094871"/>
          </a:xfrm>
          <a:prstGeom prst="rect">
            <a:avLst/>
          </a:prstGeom>
        </p:spPr>
        <p:txBody>
          <a:bodyPr/>
          <a:lstStyle/>
          <a:p>
            <a:pPr>
              <a:buClr>
                <a:srgbClr val="2098D3"/>
              </a:buClr>
            </a:pPr>
            <a:r>
              <a:rPr lang="cs-CZ" sz="1800" dirty="0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vercharge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protection additives</a:t>
            </a:r>
            <a:endParaRPr lang="cs-CZ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Clr>
                <a:srgbClr val="2098D3"/>
              </a:buClr>
            </a:pPr>
            <a:r>
              <a:rPr lang="cs-CZ" sz="1800" dirty="0" err="1">
                <a:latin typeface="Arial" panose="020B0604020202020204" pitchFamily="34" charset="0"/>
                <a:cs typeface="Arial" panose="020B0604020202020204" pitchFamily="34" charset="0"/>
              </a:rPr>
              <a:t>Include</a:t>
            </a:r>
            <a:r>
              <a:rPr lang="cs-CZ" sz="1800" dirty="0">
                <a:latin typeface="Arial" panose="020B0604020202020204" pitchFamily="34" charset="0"/>
                <a:cs typeface="Arial" panose="020B0604020202020204" pitchFamily="34" charset="0"/>
              </a:rPr>
              <a:t> t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hermal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management systems, battery management systems (BMS), venting devices, and fire-retardant materials</a:t>
            </a:r>
            <a:endParaRPr lang="cs-CZ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Clr>
                <a:srgbClr val="2098D3"/>
              </a:buClr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Include additional protection in the high-voltage system</a:t>
            </a:r>
            <a:endParaRPr lang="cs-CZ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Clr>
                <a:srgbClr val="2098D3"/>
              </a:buClr>
            </a:pPr>
            <a:r>
              <a:rPr lang="cs-CZ" sz="180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edunda</a:t>
            </a:r>
            <a:r>
              <a:rPr lang="cs-CZ" sz="1800" dirty="0" err="1">
                <a:latin typeface="Arial" panose="020B0604020202020204" pitchFamily="34" charset="0"/>
                <a:cs typeface="Arial" panose="020B0604020202020204" pitchFamily="34" charset="0"/>
              </a:rPr>
              <a:t>nt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in safety systems</a:t>
            </a:r>
            <a:endParaRPr lang="cs-CZ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Clr>
                <a:srgbClr val="2098D3"/>
              </a:buClr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Enhance</a:t>
            </a:r>
            <a:r>
              <a:rPr lang="cs-CZ" sz="1800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manufacturing quality and certification processes for overall safety and reliability.</a:t>
            </a:r>
            <a:endParaRPr lang="cs-CZ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1FFFED-8E7E-AC3E-F81D-015DDAC5A9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755FC8E-FC30-AD4F-98FC-0C4CC9723D0F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8E4660-4F76-1293-1B8C-74342EC6A6C3}"/>
              </a:ext>
            </a:extLst>
          </p:cNvPr>
          <p:cNvSpPr txBox="1"/>
          <p:nvPr/>
        </p:nvSpPr>
        <p:spPr>
          <a:xfrm>
            <a:off x="8912780" y="6064054"/>
            <a:ext cx="240640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000" b="1" dirty="0">
                <a:solidFill>
                  <a:srgbClr val="2098D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Source: https://ars.els-cdn.com/</a:t>
            </a:r>
          </a:p>
        </p:txBody>
      </p:sp>
      <p:pic>
        <p:nvPicPr>
          <p:cNvPr id="9" name="Picture 8" descr="A diagram of a battery&#10;&#10;AI-generated content may be incorrect.">
            <a:extLst>
              <a:ext uri="{FF2B5EF4-FFF2-40B4-BE49-F238E27FC236}">
                <a16:creationId xmlns:a16="http://schemas.microsoft.com/office/drawing/2014/main" id="{CC2CA5BC-D7F3-1A29-3AD8-EFE6801C72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1720" y="1363047"/>
            <a:ext cx="5712228" cy="4404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4161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9D21FC-BF18-7886-75F4-4597FF6127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délník 4">
            <a:extLst>
              <a:ext uri="{FF2B5EF4-FFF2-40B4-BE49-F238E27FC236}">
                <a16:creationId xmlns:a16="http://schemas.microsoft.com/office/drawing/2014/main" id="{703B76FE-08DB-C02B-B81B-90C7694528E5}"/>
              </a:ext>
            </a:extLst>
          </p:cNvPr>
          <p:cNvSpPr/>
          <p:nvPr/>
        </p:nvSpPr>
        <p:spPr>
          <a:xfrm>
            <a:off x="718116" y="2555989"/>
            <a:ext cx="8004244" cy="2910091"/>
          </a:xfrm>
          <a:prstGeom prst="rect">
            <a:avLst/>
          </a:prstGeom>
          <a:solidFill>
            <a:schemeClr val="bg1"/>
          </a:solidFill>
          <a:ln w="88900">
            <a:solidFill>
              <a:srgbClr val="2098D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858951-3603-D1C5-5F2D-EE4760A347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Li</a:t>
            </a:r>
            <a:r>
              <a:rPr lang="cs-CZ" dirty="0"/>
              <a:t>-ion recycling</a:t>
            </a:r>
            <a:endParaRPr lang="en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68C1BF-8645-CE67-23E8-087957F9DE0C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57057" y="1161178"/>
            <a:ext cx="11114990" cy="5618943"/>
          </a:xfrm>
          <a:prstGeom prst="rect">
            <a:avLst/>
          </a:prstGeom>
        </p:spPr>
        <p:txBody>
          <a:bodyPr/>
          <a:lstStyle/>
          <a:p>
            <a:pPr algn="l">
              <a:buClr>
                <a:srgbClr val="2098D3"/>
              </a:buClr>
            </a:pPr>
            <a:r>
              <a:rPr lang="en-US" sz="1800" b="0" i="0" u="none" strike="noStrike" baseline="0" dirty="0">
                <a:latin typeface="ArialMT"/>
              </a:rPr>
              <a:t>Currently 70% of battery weight is recycled (EU requirement 50%) </a:t>
            </a:r>
            <a:endParaRPr lang="cs-CZ" sz="1800" b="0" i="0" u="none" strike="noStrike" baseline="0" dirty="0">
              <a:latin typeface="ArialMT"/>
            </a:endParaRPr>
          </a:p>
          <a:p>
            <a:pPr algn="l">
              <a:buClr>
                <a:srgbClr val="2098D3"/>
              </a:buClr>
            </a:pPr>
            <a:r>
              <a:rPr lang="cs-CZ" sz="1800" b="0" i="0" u="none" strike="noStrike" baseline="0" dirty="0">
                <a:latin typeface="ArialMT"/>
              </a:rPr>
              <a:t>F</a:t>
            </a:r>
            <a:r>
              <a:rPr lang="en-US" sz="1800" b="0" i="0" u="none" strike="noStrike" baseline="0" dirty="0" err="1">
                <a:latin typeface="ArialMT"/>
              </a:rPr>
              <a:t>ew</a:t>
            </a:r>
            <a:r>
              <a:rPr lang="cs-CZ" sz="1800" b="0" i="0" u="none" strike="noStrike" baseline="0" dirty="0">
                <a:latin typeface="ArialMT"/>
              </a:rPr>
              <a:t> </a:t>
            </a:r>
            <a:r>
              <a:rPr lang="cs-CZ" sz="1800" dirty="0">
                <a:latin typeface="ArialMT"/>
              </a:rPr>
              <a:t>H</a:t>
            </a:r>
            <a:r>
              <a:rPr lang="en-US" sz="1800" b="0" i="0" u="none" strike="noStrike" baseline="0" dirty="0" err="1">
                <a:latin typeface="ArialMT"/>
              </a:rPr>
              <a:t>igh</a:t>
            </a:r>
            <a:r>
              <a:rPr lang="en-US" sz="1800" b="0" i="0" u="none" strike="noStrike" baseline="0" dirty="0">
                <a:latin typeface="ArialMT"/>
              </a:rPr>
              <a:t> value-added materials can be recovered</a:t>
            </a:r>
          </a:p>
          <a:p>
            <a:pPr algn="l">
              <a:buClr>
                <a:srgbClr val="2098D3"/>
              </a:buClr>
            </a:pPr>
            <a:r>
              <a:rPr lang="en-US" sz="1800" b="0" i="0" u="none" strike="noStrike" baseline="0" dirty="0">
                <a:latin typeface="ArialMT"/>
              </a:rPr>
              <a:t>Current cost of the recycling process: around €1 to €3/kg</a:t>
            </a:r>
            <a:endParaRPr lang="cs-CZ" sz="1800" b="0" i="0" u="none" strike="noStrike" baseline="0" dirty="0">
              <a:latin typeface="ArialMT"/>
            </a:endParaRPr>
          </a:p>
          <a:p>
            <a:pPr algn="l">
              <a:buClr>
                <a:srgbClr val="2098D3"/>
              </a:buClr>
            </a:pPr>
            <a:endParaRPr lang="cs-CZ" sz="1800" b="0" i="0" u="none" strike="noStrike" baseline="0" dirty="0">
              <a:latin typeface="ArialMT"/>
            </a:endParaRPr>
          </a:p>
          <a:p>
            <a:pPr marL="0" indent="0" algn="l">
              <a:buClr>
                <a:srgbClr val="2098D3"/>
              </a:buClr>
              <a:buNone/>
            </a:pPr>
            <a:endParaRPr lang="en-US" sz="1800" b="0" i="0" u="none" strike="noStrike" baseline="0" dirty="0">
              <a:latin typeface="ArialM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7F5E72-A6A8-A434-2339-F08943DF29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755FC8E-FC30-AD4F-98FC-0C4CC9723D0F}" type="slidenum">
              <a:rPr lang="en-US" smtClean="0"/>
              <a:pPr/>
              <a:t>16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2344BC9-3733-7288-6C03-D0657ADC5C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2645" y="2673032"/>
            <a:ext cx="7448022" cy="268128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CED94F6-0071-2252-ECF9-314FF4FD3E89}"/>
              </a:ext>
            </a:extLst>
          </p:cNvPr>
          <p:cNvSpPr txBox="1"/>
          <p:nvPr/>
        </p:nvSpPr>
        <p:spPr>
          <a:xfrm>
            <a:off x="601099" y="5589506"/>
            <a:ext cx="41820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cs-CZ" sz="1000" b="1" dirty="0">
                <a:solidFill>
                  <a:srgbClr val="2098D3"/>
                </a:solidFill>
              </a:rPr>
              <a:t>Source: </a:t>
            </a:r>
            <a:r>
              <a:rPr lang="en-US" sz="1000" b="1" i="0" dirty="0">
                <a:solidFill>
                  <a:srgbClr val="2098D3"/>
                </a:solidFill>
                <a:effectLst/>
                <a:latin typeface="Arial" panose="020B0604020202020204" pitchFamily="34" charset="0"/>
              </a:rPr>
              <a:t>Optimization of the Electrochemical Discharge of Spent Li-Ion Batteries from Electric Vehicles for Direct Recycling</a:t>
            </a:r>
            <a:r>
              <a:rPr lang="cs-CZ" sz="1000" b="1" i="0" dirty="0">
                <a:solidFill>
                  <a:srgbClr val="2098D3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000" b="1" i="0" dirty="0">
                <a:solidFill>
                  <a:srgbClr val="2098D3"/>
                </a:solidFill>
                <a:effectLst/>
                <a:latin typeface="Arial" panose="020B0604020202020204" pitchFamily="34" charset="0"/>
              </a:rPr>
              <a:t>by </a:t>
            </a:r>
            <a:r>
              <a:rPr lang="en-US" sz="1000" b="1" i="0" dirty="0" err="1">
                <a:solidFill>
                  <a:srgbClr val="2098D3"/>
                </a:solidFill>
                <a:effectLst/>
                <a:latin typeface="Arial" panose="020B0604020202020204" pitchFamily="34" charset="0"/>
              </a:rPr>
              <a:t>Hyunseok</a:t>
            </a:r>
            <a:r>
              <a:rPr lang="en-US" sz="1000" b="1" i="0" dirty="0">
                <a:solidFill>
                  <a:srgbClr val="2098D3"/>
                </a:solidFill>
                <a:effectLst/>
                <a:latin typeface="Arial" panose="020B0604020202020204" pitchFamily="34" charset="0"/>
              </a:rPr>
              <a:t> Lee, Yu-Tack Kim</a:t>
            </a:r>
            <a:r>
              <a:rPr lang="cs-CZ" sz="1000" b="1" i="0" dirty="0">
                <a:solidFill>
                  <a:srgbClr val="2098D3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000" b="1" i="0" dirty="0">
                <a:solidFill>
                  <a:srgbClr val="2098D3"/>
                </a:solidFill>
                <a:effectLst/>
                <a:latin typeface="Arial" panose="020B0604020202020204" pitchFamily="34" charset="0"/>
              </a:rPr>
              <a:t>and Seung-Woo Lee</a:t>
            </a:r>
            <a:r>
              <a:rPr lang="cs-CZ" sz="1000" b="1" i="0" dirty="0">
                <a:solidFill>
                  <a:srgbClr val="2098D3"/>
                </a:solidFill>
                <a:effectLst/>
                <a:latin typeface="Arial" panose="020B0604020202020204" pitchFamily="34" charset="0"/>
              </a:rPr>
              <a:t>, 2023</a:t>
            </a:r>
            <a:endParaRPr lang="en-US" sz="1000" b="1" i="0" dirty="0">
              <a:solidFill>
                <a:srgbClr val="2098D3"/>
              </a:solidFill>
              <a:effectLst/>
              <a:latin typeface="Arial" panose="020B0604020202020204" pitchFamily="34" charset="0"/>
            </a:endParaRPr>
          </a:p>
          <a:p>
            <a:endParaRPr lang="cs-CZ" b="1" dirty="0">
              <a:solidFill>
                <a:srgbClr val="2098D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61148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C4AB62-5AC8-58CF-89B6-D9CF21F5A1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délník 9">
            <a:extLst>
              <a:ext uri="{FF2B5EF4-FFF2-40B4-BE49-F238E27FC236}">
                <a16:creationId xmlns:a16="http://schemas.microsoft.com/office/drawing/2014/main" id="{D6E356DC-F364-F9F3-0513-B0416EFCD984}"/>
              </a:ext>
            </a:extLst>
          </p:cNvPr>
          <p:cNvSpPr/>
          <p:nvPr/>
        </p:nvSpPr>
        <p:spPr>
          <a:xfrm>
            <a:off x="718116" y="1391919"/>
            <a:ext cx="11153844" cy="3947161"/>
          </a:xfrm>
          <a:prstGeom prst="rect">
            <a:avLst/>
          </a:prstGeom>
          <a:solidFill>
            <a:schemeClr val="bg1"/>
          </a:solidFill>
          <a:ln w="88900">
            <a:solidFill>
              <a:srgbClr val="2098D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538154-5ACE-FFA3-9195-DE7AEE013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Li</a:t>
            </a:r>
            <a:r>
              <a:rPr lang="cs-CZ" dirty="0"/>
              <a:t>-ion </a:t>
            </a:r>
            <a:r>
              <a:rPr lang="cs-CZ" dirty="0" err="1"/>
              <a:t>price</a:t>
            </a:r>
            <a:r>
              <a:rPr lang="cs-CZ" dirty="0"/>
              <a:t> </a:t>
            </a:r>
            <a:r>
              <a:rPr lang="cs-CZ" dirty="0" err="1"/>
              <a:t>projections</a:t>
            </a:r>
            <a:r>
              <a:rPr lang="cs-CZ" dirty="0"/>
              <a:t> and </a:t>
            </a:r>
            <a:r>
              <a:rPr lang="cs-CZ" dirty="0" err="1"/>
              <a:t>history</a:t>
            </a:r>
            <a:endParaRPr lang="en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C3593B-D27F-9994-5268-FFA245DE5A0D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57057" y="1161178"/>
            <a:ext cx="11114990" cy="5618943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endParaRPr lang="cs-CZ" dirty="0"/>
          </a:p>
          <a:p>
            <a:endParaRPr lang="cs-CZ" dirty="0"/>
          </a:p>
          <a:p>
            <a:endParaRPr lang="cs-CZ" dirty="0"/>
          </a:p>
          <a:p>
            <a:pPr marL="0" indent="0">
              <a:buNone/>
            </a:pPr>
            <a:endParaRPr lang="cs-CZ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59F0F4-1AFC-BFED-70B9-58767DC206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755FC8E-FC30-AD4F-98FC-0C4CC9723D0F}" type="slidenum">
              <a:rPr lang="en-US" smtClean="0"/>
              <a:pPr/>
              <a:t>17</a:t>
            </a:fld>
            <a:endParaRPr lang="en-US"/>
          </a:p>
        </p:txBody>
      </p:sp>
      <p:pic>
        <p:nvPicPr>
          <p:cNvPr id="6" name="Picture 5" descr="A graph of a number of different types of electrical components&#10;&#10;AI-generated content may be incorrect.">
            <a:extLst>
              <a:ext uri="{FF2B5EF4-FFF2-40B4-BE49-F238E27FC236}">
                <a16:creationId xmlns:a16="http://schemas.microsoft.com/office/drawing/2014/main" id="{A3C0ED83-6926-486A-C525-2652DF18F1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7955" y="1880874"/>
            <a:ext cx="4986988" cy="2992192"/>
          </a:xfrm>
          <a:prstGeom prst="rect">
            <a:avLst/>
          </a:prstGeom>
        </p:spPr>
      </p:pic>
      <p:pic>
        <p:nvPicPr>
          <p:cNvPr id="8" name="Picture 7" descr="A graph of a number of blue and black numbers&#10;&#10;AI-generated content may be incorrect.">
            <a:extLst>
              <a:ext uri="{FF2B5EF4-FFF2-40B4-BE49-F238E27FC236}">
                <a16:creationId xmlns:a16="http://schemas.microsoft.com/office/drawing/2014/main" id="{A9EB18CE-906B-5680-A683-E2CE3DA78E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976" y="1880874"/>
            <a:ext cx="5291575" cy="307727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2503B0B-666B-CFC3-B2C1-F16A34D86700}"/>
              </a:ext>
            </a:extLst>
          </p:cNvPr>
          <p:cNvSpPr txBox="1"/>
          <p:nvPr/>
        </p:nvSpPr>
        <p:spPr>
          <a:xfrm>
            <a:off x="602777" y="5466081"/>
            <a:ext cx="143691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000" b="1" dirty="0">
                <a:solidFill>
                  <a:srgbClr val="2098D3"/>
                </a:solidFill>
              </a:rPr>
              <a:t>Source: BNEF</a:t>
            </a:r>
          </a:p>
        </p:txBody>
      </p:sp>
      <p:sp>
        <p:nvSpPr>
          <p:cNvPr id="9" name="TextBox 4">
            <a:extLst>
              <a:ext uri="{FF2B5EF4-FFF2-40B4-BE49-F238E27FC236}">
                <a16:creationId xmlns:a16="http://schemas.microsoft.com/office/drawing/2014/main" id="{22DBB3D6-34FF-83F2-8E94-4B461706DBD9}"/>
              </a:ext>
            </a:extLst>
          </p:cNvPr>
          <p:cNvSpPr txBox="1"/>
          <p:nvPr/>
        </p:nvSpPr>
        <p:spPr>
          <a:xfrm>
            <a:off x="6647955" y="5466081"/>
            <a:ext cx="143691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000" b="1" dirty="0">
                <a:solidFill>
                  <a:srgbClr val="2098D3"/>
                </a:solidFill>
              </a:rPr>
              <a:t>Source: BNEF</a:t>
            </a:r>
          </a:p>
        </p:txBody>
      </p:sp>
      <p:cxnSp>
        <p:nvCxnSpPr>
          <p:cNvPr id="11" name="Přímá spojnice 10">
            <a:extLst>
              <a:ext uri="{FF2B5EF4-FFF2-40B4-BE49-F238E27FC236}">
                <a16:creationId xmlns:a16="http://schemas.microsoft.com/office/drawing/2014/main" id="{B5D62BAF-2679-877C-1308-CC34328895F3}"/>
              </a:ext>
            </a:extLst>
          </p:cNvPr>
          <p:cNvCxnSpPr>
            <a:cxnSpLocks/>
          </p:cNvCxnSpPr>
          <p:nvPr/>
        </p:nvCxnSpPr>
        <p:spPr>
          <a:xfrm flipH="1">
            <a:off x="6333198" y="1633507"/>
            <a:ext cx="27553" cy="3473410"/>
          </a:xfrm>
          <a:prstGeom prst="line">
            <a:avLst/>
          </a:prstGeom>
          <a:ln w="38100">
            <a:solidFill>
              <a:srgbClr val="2098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84323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FF3899-9A39-CA24-5993-5B35B47A88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délník 4">
            <a:extLst>
              <a:ext uri="{FF2B5EF4-FFF2-40B4-BE49-F238E27FC236}">
                <a16:creationId xmlns:a16="http://schemas.microsoft.com/office/drawing/2014/main" id="{1C687027-C72D-153F-3917-DA345A4F7179}"/>
              </a:ext>
            </a:extLst>
          </p:cNvPr>
          <p:cNvSpPr/>
          <p:nvPr/>
        </p:nvSpPr>
        <p:spPr>
          <a:xfrm>
            <a:off x="705704" y="1508663"/>
            <a:ext cx="6017826" cy="4481501"/>
          </a:xfrm>
          <a:prstGeom prst="rect">
            <a:avLst/>
          </a:prstGeom>
          <a:solidFill>
            <a:schemeClr val="bg1"/>
          </a:solidFill>
          <a:ln w="88900">
            <a:solidFill>
              <a:srgbClr val="2098D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B8451F-7203-4D77-1F68-C588B5734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Market </a:t>
            </a:r>
            <a:r>
              <a:rPr lang="cs-CZ" dirty="0" err="1"/>
              <a:t>share</a:t>
            </a:r>
            <a:r>
              <a:rPr lang="cs-CZ" dirty="0"/>
              <a:t> </a:t>
            </a:r>
            <a:r>
              <a:rPr lang="cs-CZ" dirty="0" err="1"/>
              <a:t>of</a:t>
            </a:r>
            <a:r>
              <a:rPr lang="cs-CZ" dirty="0"/>
              <a:t> </a:t>
            </a:r>
            <a:r>
              <a:rPr lang="cs-CZ" dirty="0" err="1"/>
              <a:t>batteries</a:t>
            </a:r>
            <a:endParaRPr lang="en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604E18-EE91-23D6-8006-907D592192DD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57057" y="1030380"/>
            <a:ext cx="6211632" cy="478283"/>
          </a:xfrm>
          <a:prstGeom prst="rect">
            <a:avLst/>
          </a:prstGeom>
        </p:spPr>
        <p:txBody>
          <a:bodyPr/>
          <a:lstStyle/>
          <a:p>
            <a:pPr>
              <a:buClr>
                <a:srgbClr val="2098D3"/>
              </a:buClr>
            </a:pPr>
            <a:r>
              <a:rPr lang="cs-CZ" sz="1800" b="1" dirty="0">
                <a:latin typeface="Arial" panose="020B0604020202020204" pitchFamily="34" charset="0"/>
                <a:cs typeface="Arial" panose="020B0604020202020204" pitchFamily="34" charset="0"/>
              </a:rPr>
              <a:t>NCA, LFP, NMC </a:t>
            </a:r>
            <a:r>
              <a:rPr lang="cs-CZ" sz="1800" b="1" dirty="0" err="1">
                <a:latin typeface="Arial" panose="020B0604020202020204" pitchFamily="34" charset="0"/>
                <a:cs typeface="Arial" panose="020B0604020202020204" pitchFamily="34" charset="0"/>
              </a:rPr>
              <a:t>all</a:t>
            </a:r>
            <a:r>
              <a:rPr lang="cs-CZ" sz="1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1800" b="1" dirty="0" err="1">
                <a:latin typeface="Arial" panose="020B0604020202020204" pitchFamily="34" charset="0"/>
                <a:cs typeface="Arial" panose="020B0604020202020204" pitchFamily="34" charset="0"/>
              </a:rPr>
              <a:t>Li</a:t>
            </a:r>
            <a:r>
              <a:rPr lang="cs-CZ" sz="1800" b="1" dirty="0">
                <a:latin typeface="Arial" panose="020B0604020202020204" pitchFamily="34" charset="0"/>
                <a:cs typeface="Arial" panose="020B0604020202020204" pitchFamily="34" charset="0"/>
              </a:rPr>
              <a:t>-ion technology</a:t>
            </a:r>
          </a:p>
          <a:p>
            <a:pPr>
              <a:buClr>
                <a:srgbClr val="2098D3"/>
              </a:buClr>
            </a:pPr>
            <a:endParaRPr lang="cs-CZ" sz="1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Clr>
                <a:srgbClr val="2098D3"/>
              </a:buClr>
            </a:pPr>
            <a:endParaRPr lang="cs-CZ" sz="1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Clr>
                <a:srgbClr val="2098D3"/>
              </a:buClr>
              <a:buNone/>
            </a:pPr>
            <a:endParaRPr lang="cs-CZ" sz="1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66B973-5767-D79A-56C6-926CC170AE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755FC8E-FC30-AD4F-98FC-0C4CC9723D0F}" type="slidenum">
              <a:rPr lang="en-US" smtClean="0"/>
              <a:pPr/>
              <a:t>18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B5D25C0-5126-CCDB-93C2-B312862A166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831204" y="1595448"/>
            <a:ext cx="5688120" cy="4358712"/>
          </a:xfrm>
          <a:prstGeom prst="rect">
            <a:avLst/>
          </a:prstGeom>
        </p:spPr>
      </p:pic>
      <p:sp>
        <p:nvSpPr>
          <p:cNvPr id="7" name="TextBox 4">
            <a:extLst>
              <a:ext uri="{FF2B5EF4-FFF2-40B4-BE49-F238E27FC236}">
                <a16:creationId xmlns:a16="http://schemas.microsoft.com/office/drawing/2014/main" id="{BEFD8F4B-7654-2B88-7985-11B968CE50C9}"/>
              </a:ext>
            </a:extLst>
          </p:cNvPr>
          <p:cNvSpPr txBox="1"/>
          <p:nvPr/>
        </p:nvSpPr>
        <p:spPr>
          <a:xfrm>
            <a:off x="6849030" y="5436166"/>
            <a:ext cx="143691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rgbClr val="2098D3"/>
                </a:solidFill>
              </a:rPr>
              <a:t>Source: Wood Mackenzie Energy Storage Service</a:t>
            </a:r>
            <a:endParaRPr lang="cs-CZ" sz="1000" b="1" dirty="0">
              <a:solidFill>
                <a:srgbClr val="2098D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54151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00A04D-3E6C-F320-9A54-EE096C1196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C69B07-3731-B4D0-0BF7-F93C089E000B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413423" y="873932"/>
            <a:ext cx="3201634" cy="5618943"/>
          </a:xfrm>
          <a:prstGeom prst="rect">
            <a:avLst/>
          </a:prstGeom>
        </p:spPr>
        <p:txBody>
          <a:bodyPr/>
          <a:lstStyle/>
          <a:p>
            <a:endParaRPr lang="cs-CZ" dirty="0"/>
          </a:p>
          <a:p>
            <a:endParaRPr lang="cs-CZ" dirty="0"/>
          </a:p>
          <a:p>
            <a:pPr marL="0" indent="0">
              <a:buNone/>
            </a:pPr>
            <a:endParaRPr lang="cs-CZ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D6514A-6699-95A7-1972-EB8BF75C51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755FC8E-FC30-AD4F-98FC-0C4CC9723D0F}" type="slidenum">
              <a:rPr lang="en-US" smtClean="0"/>
              <a:pPr/>
              <a:t>19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2B0B042-E8BD-EE56-2263-C710EB13D4A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39820" y="1134930"/>
            <a:ext cx="9546844" cy="4487017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D3FF8123-CAE9-F370-B394-52FF6E113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057" y="432344"/>
            <a:ext cx="10339144" cy="511252"/>
          </a:xfrm>
        </p:spPr>
        <p:txBody>
          <a:bodyPr/>
          <a:lstStyle/>
          <a:p>
            <a:r>
              <a:rPr lang="en-US" dirty="0"/>
              <a:t>Comparing Other Types of Batteries with Li-ion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30491308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79B5F-E223-F412-CC82-D7114E0DB0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229" y="1458227"/>
            <a:ext cx="10870054" cy="511252"/>
          </a:xfrm>
        </p:spPr>
        <p:txBody>
          <a:bodyPr lIns="91440" tIns="45720" rIns="91440" bIns="45720" anchor="t"/>
          <a:lstStyle/>
          <a:p>
            <a:pPr algn="ctr"/>
            <a:r>
              <a:rPr lang="cs-CZ" sz="4400" dirty="0" err="1"/>
              <a:t>Objective</a:t>
            </a:r>
            <a:r>
              <a:rPr lang="cs-CZ" sz="4400" dirty="0"/>
              <a:t> </a:t>
            </a:r>
            <a:r>
              <a:rPr lang="cs-CZ" sz="4400" dirty="0" err="1"/>
              <a:t>of</a:t>
            </a:r>
            <a:r>
              <a:rPr lang="cs-CZ" sz="4400" dirty="0"/>
              <a:t> </a:t>
            </a:r>
            <a:r>
              <a:rPr lang="cs-CZ" sz="4400" dirty="0" err="1"/>
              <a:t>the</a:t>
            </a:r>
            <a:r>
              <a:rPr lang="cs-CZ" sz="4400" dirty="0"/>
              <a:t> </a:t>
            </a:r>
            <a:r>
              <a:rPr lang="cs-CZ" sz="4400" dirty="0" err="1"/>
              <a:t>Training</a:t>
            </a:r>
            <a:endParaRPr lang="en-SE" sz="4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370808-EB67-5661-1C06-0F4259F36B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44589" y="2125659"/>
            <a:ext cx="7903931" cy="2299446"/>
          </a:xfrm>
        </p:spPr>
        <p:txBody>
          <a:bodyPr lIns="91440" tIns="45720" rIns="91440" bIns="45720" anchor="ctr"/>
          <a:lstStyle/>
          <a:p>
            <a:pPr marL="0" indent="0" algn="ctr">
              <a:buNone/>
            </a:pPr>
            <a:r>
              <a:rPr lang="cs-CZ" b="1" dirty="0" err="1">
                <a:ea typeface="Times New Roman" panose="02020603050405020304" pitchFamily="18" charset="0"/>
              </a:rPr>
              <a:t>Discover</a:t>
            </a:r>
            <a:r>
              <a:rPr lang="cs-CZ" b="1" dirty="0">
                <a:ea typeface="Times New Roman" panose="02020603050405020304" pitchFamily="18" charset="0"/>
              </a:rPr>
              <a:t> </a:t>
            </a:r>
            <a:r>
              <a:rPr lang="cs-CZ" b="1" dirty="0" err="1">
                <a:ea typeface="Times New Roman" panose="02020603050405020304" pitchFamily="18" charset="0"/>
              </a:rPr>
              <a:t>the</a:t>
            </a:r>
            <a:r>
              <a:rPr lang="cs-CZ" sz="2800" b="1" dirty="0">
                <a:ea typeface="Times New Roman" panose="02020603050405020304" pitchFamily="18" charset="0"/>
              </a:rPr>
              <a:t> </a:t>
            </a:r>
            <a:r>
              <a:rPr lang="cs-CZ" b="1" dirty="0" err="1">
                <a:ea typeface="Times New Roman" panose="02020603050405020304" pitchFamily="18" charset="0"/>
              </a:rPr>
              <a:t>potential</a:t>
            </a:r>
            <a:r>
              <a:rPr lang="cs-CZ" b="1" dirty="0">
                <a:ea typeface="Times New Roman" panose="02020603050405020304" pitchFamily="18" charset="0"/>
              </a:rPr>
              <a:t> </a:t>
            </a:r>
            <a:r>
              <a:rPr lang="cs-CZ" b="1" dirty="0" err="1">
                <a:effectLst/>
                <a:ea typeface="Times New Roman" panose="02020603050405020304" pitchFamily="18" charset="0"/>
              </a:rPr>
              <a:t>of</a:t>
            </a:r>
            <a:r>
              <a:rPr lang="cs-CZ" b="1" dirty="0">
                <a:effectLst/>
                <a:ea typeface="Times New Roman" panose="02020603050405020304" pitchFamily="18" charset="0"/>
              </a:rPr>
              <a:t> </a:t>
            </a:r>
            <a:r>
              <a:rPr lang="cs-CZ" b="1" dirty="0" err="1">
                <a:effectLst/>
                <a:ea typeface="Times New Roman" panose="02020603050405020304" pitchFamily="18" charset="0"/>
              </a:rPr>
              <a:t>battery</a:t>
            </a:r>
            <a:r>
              <a:rPr lang="cs-CZ" b="1" dirty="0">
                <a:effectLst/>
                <a:ea typeface="Times New Roman" panose="02020603050405020304" pitchFamily="18" charset="0"/>
              </a:rPr>
              <a:t> </a:t>
            </a:r>
            <a:r>
              <a:rPr lang="cs-CZ" b="1" dirty="0" err="1">
                <a:ea typeface="Times New Roman" panose="02020603050405020304" pitchFamily="18" charset="0"/>
              </a:rPr>
              <a:t>storage</a:t>
            </a:r>
            <a:r>
              <a:rPr lang="cs-CZ" b="1" dirty="0">
                <a:ea typeface="Times New Roman" panose="02020603050405020304" pitchFamily="18" charset="0"/>
              </a:rPr>
              <a:t> </a:t>
            </a:r>
            <a:br>
              <a:rPr lang="cs-CZ" b="1" dirty="0">
                <a:ea typeface="Times New Roman" panose="02020603050405020304" pitchFamily="18" charset="0"/>
              </a:rPr>
            </a:br>
            <a:r>
              <a:rPr lang="cs-CZ" b="1" dirty="0">
                <a:ea typeface="Times New Roman" panose="02020603050405020304" pitchFamily="18" charset="0"/>
              </a:rPr>
              <a:t>- </a:t>
            </a:r>
            <a:r>
              <a:rPr lang="cs-CZ" b="1" dirty="0" err="1">
                <a:ea typeface="Times New Roman" panose="02020603050405020304" pitchFamily="18" charset="0"/>
              </a:rPr>
              <a:t>why</a:t>
            </a:r>
            <a:r>
              <a:rPr lang="cs-CZ" b="1" dirty="0">
                <a:ea typeface="Times New Roman" panose="02020603050405020304" pitchFamily="18" charset="0"/>
              </a:rPr>
              <a:t> </a:t>
            </a:r>
            <a:r>
              <a:rPr lang="cs-CZ" b="1" dirty="0" err="1">
                <a:ea typeface="Times New Roman" panose="02020603050405020304" pitchFamily="18" charset="0"/>
              </a:rPr>
              <a:t>it</a:t>
            </a:r>
            <a:r>
              <a:rPr lang="cs-CZ" b="1" dirty="0">
                <a:ea typeface="Times New Roman" panose="02020603050405020304" pitchFamily="18" charset="0"/>
              </a:rPr>
              <a:t> </a:t>
            </a:r>
            <a:r>
              <a:rPr lang="cs-CZ" b="1" dirty="0" err="1">
                <a:ea typeface="Times New Roman" panose="02020603050405020304" pitchFamily="18" charset="0"/>
              </a:rPr>
              <a:t>matters</a:t>
            </a:r>
            <a:r>
              <a:rPr lang="cs-CZ" b="1" dirty="0">
                <a:ea typeface="Times New Roman" panose="02020603050405020304" pitchFamily="18" charset="0"/>
              </a:rPr>
              <a:t>, </a:t>
            </a:r>
            <a:r>
              <a:rPr lang="cs-CZ" b="1" dirty="0" err="1">
                <a:ea typeface="Times New Roman" panose="02020603050405020304" pitchFamily="18" charset="0"/>
              </a:rPr>
              <a:t>how</a:t>
            </a:r>
            <a:r>
              <a:rPr lang="cs-CZ" b="1" dirty="0">
                <a:ea typeface="Times New Roman" panose="02020603050405020304" pitchFamily="18" charset="0"/>
              </a:rPr>
              <a:t> </a:t>
            </a:r>
            <a:r>
              <a:rPr lang="cs-CZ" b="1" dirty="0" err="1">
                <a:ea typeface="Times New Roman" panose="02020603050405020304" pitchFamily="18" charset="0"/>
              </a:rPr>
              <a:t>it</a:t>
            </a:r>
            <a:r>
              <a:rPr lang="cs-CZ" b="1" dirty="0">
                <a:ea typeface="Times New Roman" panose="02020603050405020304" pitchFamily="18" charset="0"/>
              </a:rPr>
              <a:t> </a:t>
            </a:r>
            <a:r>
              <a:rPr lang="cs-CZ" b="1" dirty="0" err="1">
                <a:ea typeface="Times New Roman" panose="02020603050405020304" pitchFamily="18" charset="0"/>
              </a:rPr>
              <a:t>works</a:t>
            </a:r>
            <a:r>
              <a:rPr lang="cs-CZ" b="1" dirty="0">
                <a:ea typeface="Times New Roman" panose="02020603050405020304" pitchFamily="18" charset="0"/>
              </a:rPr>
              <a:t>, </a:t>
            </a:r>
            <a:br>
              <a:rPr lang="cs-CZ" b="1" dirty="0">
                <a:ea typeface="Times New Roman" panose="02020603050405020304" pitchFamily="18" charset="0"/>
              </a:rPr>
            </a:br>
            <a:r>
              <a:rPr lang="cs-CZ" b="1" dirty="0">
                <a:ea typeface="Times New Roman" panose="02020603050405020304" pitchFamily="18" charset="0"/>
              </a:rPr>
              <a:t>and </a:t>
            </a:r>
            <a:r>
              <a:rPr lang="cs-CZ" b="1" dirty="0" err="1">
                <a:ea typeface="Times New Roman" panose="02020603050405020304" pitchFamily="18" charset="0"/>
              </a:rPr>
              <a:t>where</a:t>
            </a:r>
            <a:r>
              <a:rPr lang="cs-CZ" b="1" dirty="0">
                <a:ea typeface="Times New Roman" panose="02020603050405020304" pitchFamily="18" charset="0"/>
              </a:rPr>
              <a:t> </a:t>
            </a:r>
            <a:r>
              <a:rPr lang="cs-CZ" b="1" dirty="0" err="1">
                <a:ea typeface="Times New Roman" panose="02020603050405020304" pitchFamily="18" charset="0"/>
              </a:rPr>
              <a:t>the</a:t>
            </a:r>
            <a:r>
              <a:rPr lang="cs-CZ" b="1" dirty="0">
                <a:ea typeface="Times New Roman" panose="02020603050405020304" pitchFamily="18" charset="0"/>
              </a:rPr>
              <a:t> market </a:t>
            </a:r>
            <a:r>
              <a:rPr lang="cs-CZ" b="1" dirty="0" err="1">
                <a:ea typeface="Times New Roman" panose="02020603050405020304" pitchFamily="18" charset="0"/>
              </a:rPr>
              <a:t>is</a:t>
            </a:r>
            <a:r>
              <a:rPr lang="cs-CZ" b="1" dirty="0">
                <a:ea typeface="Times New Roman" panose="02020603050405020304" pitchFamily="18" charset="0"/>
              </a:rPr>
              <a:t> </a:t>
            </a:r>
            <a:r>
              <a:rPr lang="cs-CZ" b="1" dirty="0" err="1">
                <a:ea typeface="Times New Roman" panose="02020603050405020304" pitchFamily="18" charset="0"/>
              </a:rPr>
              <a:t>heading</a:t>
            </a:r>
            <a:r>
              <a:rPr lang="cs-CZ" b="1" dirty="0">
                <a:ea typeface="Times New Roman" panose="02020603050405020304" pitchFamily="18" charset="0"/>
              </a:rPr>
              <a:t>.</a:t>
            </a:r>
          </a:p>
          <a:p>
            <a:pPr lvl="1">
              <a:lnSpc>
                <a:spcPct val="150000"/>
              </a:lnSpc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cs-CZ" sz="1000" kern="0" dirty="0">
              <a:effectLst/>
              <a:highlight>
                <a:srgbClr val="FFFF00"/>
              </a:highlight>
              <a:ea typeface="Aptos" panose="020B0004020202020204" pitchFamily="34" charset="0"/>
            </a:endParaRPr>
          </a:p>
          <a:p>
            <a:endParaRPr lang="en-SE" sz="1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96E893-DC0D-2B3E-D6F2-6CBD7834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755FC8E-FC30-AD4F-98FC-0C4CC9723D0F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25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9E0C6CB-26C5-33FC-BF40-CDCFC1DF0F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755FC8E-FC30-AD4F-98FC-0C4CC9723D0F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0860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9DD00C6-EB62-CF96-463E-467EC7FA7B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délník 6">
            <a:extLst>
              <a:ext uri="{FF2B5EF4-FFF2-40B4-BE49-F238E27FC236}">
                <a16:creationId xmlns:a16="http://schemas.microsoft.com/office/drawing/2014/main" id="{0D62E6BF-6C90-4915-A72B-714BA77B3508}"/>
              </a:ext>
            </a:extLst>
          </p:cNvPr>
          <p:cNvSpPr/>
          <p:nvPr/>
        </p:nvSpPr>
        <p:spPr>
          <a:xfrm>
            <a:off x="6676913" y="2971800"/>
            <a:ext cx="4439920" cy="1889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0BD582-7238-8A1B-DAB0-745B770AD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cs-CZ" sz="2800" err="1">
                <a:latin typeface="Arial"/>
                <a:cs typeface="Arial"/>
              </a:rPr>
              <a:t>What</a:t>
            </a:r>
            <a:r>
              <a:rPr lang="cs-CZ" sz="2800">
                <a:latin typeface="Arial"/>
                <a:cs typeface="Arial"/>
              </a:rPr>
              <a:t> Are </a:t>
            </a:r>
            <a:r>
              <a:rPr lang="cs-CZ" sz="2800" err="1">
                <a:latin typeface="Arial"/>
                <a:cs typeface="Arial"/>
              </a:rPr>
              <a:t>the</a:t>
            </a:r>
            <a:r>
              <a:rPr lang="cs-CZ" sz="2800">
                <a:latin typeface="Arial"/>
                <a:cs typeface="Arial"/>
              </a:rPr>
              <a:t> </a:t>
            </a:r>
            <a:r>
              <a:rPr lang="cs-CZ" sz="2800" err="1">
                <a:latin typeface="Arial"/>
                <a:cs typeface="Arial"/>
              </a:rPr>
              <a:t>Key</a:t>
            </a:r>
            <a:r>
              <a:rPr lang="cs-CZ" sz="2800">
                <a:latin typeface="Arial"/>
                <a:cs typeface="Arial"/>
              </a:rPr>
              <a:t> </a:t>
            </a:r>
            <a:r>
              <a:rPr lang="cs-CZ" sz="2800" err="1">
                <a:latin typeface="Arial"/>
                <a:cs typeface="Arial"/>
              </a:rPr>
              <a:t>Challenges</a:t>
            </a:r>
            <a:r>
              <a:rPr lang="cs-CZ" sz="2800">
                <a:latin typeface="Arial"/>
                <a:cs typeface="Arial"/>
              </a:rPr>
              <a:t> </a:t>
            </a:r>
            <a:r>
              <a:rPr lang="cs-CZ" sz="2800" err="1">
                <a:latin typeface="Arial"/>
                <a:cs typeface="Arial"/>
              </a:rPr>
              <a:t>for</a:t>
            </a:r>
            <a:r>
              <a:rPr lang="cs-CZ" sz="2800">
                <a:latin typeface="Arial"/>
                <a:cs typeface="Arial"/>
              </a:rPr>
              <a:t> </a:t>
            </a:r>
            <a:r>
              <a:rPr lang="cs-CZ" sz="2800" err="1">
                <a:latin typeface="Arial"/>
                <a:cs typeface="Arial"/>
              </a:rPr>
              <a:t>Research</a:t>
            </a:r>
            <a:r>
              <a:rPr lang="cs-CZ" sz="2800">
                <a:latin typeface="Arial"/>
                <a:cs typeface="Arial"/>
              </a:rPr>
              <a:t> </a:t>
            </a:r>
            <a:r>
              <a:rPr lang="cs-CZ" sz="2800" err="1">
                <a:latin typeface="Arial"/>
                <a:cs typeface="Arial"/>
              </a:rPr>
              <a:t>Infrastructures</a:t>
            </a:r>
            <a:r>
              <a:rPr lang="cs-CZ" sz="2800">
                <a:latin typeface="Arial"/>
                <a:cs typeface="Arial"/>
              </a:rPr>
              <a:t>?</a:t>
            </a:r>
            <a:endParaRPr lang="en-US" sz="28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2AB39E-421A-B51B-85F1-6E223FF7CD48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57057" y="1339599"/>
            <a:ext cx="5020783" cy="3521961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buClr>
                <a:srgbClr val="2098D3"/>
              </a:buClr>
            </a:pPr>
            <a:r>
              <a:rPr lang="cs-CZ" sz="1800" b="1" dirty="0" err="1">
                <a:latin typeface="Arial"/>
                <a:cs typeface="Arial"/>
              </a:rPr>
              <a:t>Insights</a:t>
            </a:r>
            <a:r>
              <a:rPr lang="cs-CZ" sz="1800" b="1" dirty="0">
                <a:latin typeface="Arial"/>
                <a:cs typeface="Arial"/>
              </a:rPr>
              <a:t> </a:t>
            </a:r>
            <a:r>
              <a:rPr lang="cs-CZ" sz="1800" b="1" dirty="0" err="1">
                <a:latin typeface="Arial"/>
                <a:cs typeface="Arial"/>
              </a:rPr>
              <a:t>from</a:t>
            </a:r>
            <a:r>
              <a:rPr lang="cs-CZ" sz="1800" b="1" dirty="0">
                <a:latin typeface="Arial"/>
                <a:cs typeface="Arial"/>
              </a:rPr>
              <a:t> </a:t>
            </a:r>
            <a:r>
              <a:rPr lang="cs-CZ" sz="1800" b="1" dirty="0" err="1">
                <a:latin typeface="Arial"/>
                <a:cs typeface="Arial"/>
              </a:rPr>
              <a:t>the</a:t>
            </a:r>
            <a:r>
              <a:rPr lang="cs-CZ" sz="1800" b="1" dirty="0">
                <a:latin typeface="Arial"/>
                <a:cs typeface="Arial"/>
              </a:rPr>
              <a:t> </a:t>
            </a:r>
            <a:r>
              <a:rPr lang="cs-CZ" sz="1800" b="1" dirty="0" err="1">
                <a:latin typeface="Arial"/>
                <a:cs typeface="Arial"/>
              </a:rPr>
              <a:t>FlexRICAN</a:t>
            </a:r>
            <a:r>
              <a:rPr lang="cs-CZ" sz="1800" b="1" dirty="0">
                <a:latin typeface="Arial"/>
                <a:cs typeface="Arial"/>
              </a:rPr>
              <a:t> </a:t>
            </a:r>
            <a:br>
              <a:rPr lang="cs-CZ" sz="1800" b="1" dirty="0">
                <a:latin typeface="Arial"/>
                <a:cs typeface="Arial"/>
              </a:rPr>
            </a:br>
            <a:r>
              <a:rPr lang="cs-CZ" sz="1800" b="1" dirty="0" err="1">
                <a:latin typeface="Arial"/>
                <a:cs typeface="Arial"/>
              </a:rPr>
              <a:t>Energy</a:t>
            </a:r>
            <a:r>
              <a:rPr lang="cs-CZ" sz="1800" b="1" dirty="0">
                <a:latin typeface="Arial"/>
                <a:cs typeface="Arial"/>
              </a:rPr>
              <a:t> </a:t>
            </a:r>
            <a:r>
              <a:rPr lang="cs-CZ" sz="1800" b="1" dirty="0" err="1">
                <a:latin typeface="Arial"/>
                <a:cs typeface="Arial"/>
              </a:rPr>
              <a:t>Questionnaire</a:t>
            </a:r>
            <a:endParaRPr lang="cs-CZ" sz="1800" b="1" dirty="0">
              <a:latin typeface="Arial"/>
              <a:cs typeface="Arial"/>
            </a:endParaRPr>
          </a:p>
          <a:p>
            <a:pPr>
              <a:buClr>
                <a:srgbClr val="2098D3"/>
              </a:buClr>
            </a:pPr>
            <a:endParaRPr lang="cs-CZ" sz="1800" b="1" dirty="0"/>
          </a:p>
          <a:p>
            <a:pPr>
              <a:lnSpc>
                <a:spcPct val="100000"/>
              </a:lnSpc>
              <a:buClr>
                <a:srgbClr val="2098D3"/>
              </a:buClr>
            </a:pPr>
            <a:r>
              <a:rPr lang="cs-CZ" sz="1800" b="1" dirty="0" err="1">
                <a:latin typeface="Arial"/>
                <a:cs typeface="Arial"/>
              </a:rPr>
              <a:t>Power</a:t>
            </a:r>
            <a:r>
              <a:rPr lang="cs-CZ" sz="1800" b="1" dirty="0">
                <a:latin typeface="Arial"/>
                <a:cs typeface="Arial"/>
              </a:rPr>
              <a:t> </a:t>
            </a:r>
            <a:r>
              <a:rPr lang="cs-CZ" sz="1800" b="1" dirty="0" err="1">
                <a:latin typeface="Arial"/>
                <a:cs typeface="Arial"/>
              </a:rPr>
              <a:t>quality</a:t>
            </a:r>
            <a:r>
              <a:rPr lang="cs-CZ" sz="1800" b="1" dirty="0">
                <a:latin typeface="Arial"/>
                <a:cs typeface="Arial"/>
              </a:rPr>
              <a:t> </a:t>
            </a:r>
            <a:r>
              <a:rPr lang="cs-CZ" sz="1800" b="1" dirty="0" err="1">
                <a:latin typeface="Arial"/>
                <a:cs typeface="Arial"/>
              </a:rPr>
              <a:t>issues</a:t>
            </a:r>
            <a:endParaRPr lang="cs-CZ" sz="1800" b="1" dirty="0">
              <a:latin typeface="Arial"/>
              <a:cs typeface="Arial"/>
            </a:endParaRPr>
          </a:p>
          <a:p>
            <a:pPr lvl="1">
              <a:lnSpc>
                <a:spcPct val="100000"/>
              </a:lnSpc>
              <a:buClr>
                <a:srgbClr val="2098D3"/>
              </a:buClr>
            </a:pPr>
            <a:r>
              <a:rPr lang="cs-CZ" sz="1800" dirty="0">
                <a:latin typeface="Arial"/>
                <a:cs typeface="Arial"/>
              </a:rPr>
              <a:t>Stability and </a:t>
            </a:r>
            <a:r>
              <a:rPr lang="cs-CZ" sz="1800" dirty="0" err="1">
                <a:latin typeface="Arial"/>
                <a:cs typeface="Arial"/>
              </a:rPr>
              <a:t>consistency</a:t>
            </a:r>
            <a:r>
              <a:rPr lang="cs-CZ" sz="1800" dirty="0">
                <a:latin typeface="Arial"/>
                <a:cs typeface="Arial"/>
              </a:rPr>
              <a:t> </a:t>
            </a:r>
            <a:r>
              <a:rPr lang="cs-CZ" sz="1800" dirty="0" err="1">
                <a:latin typeface="Arial"/>
                <a:cs typeface="Arial"/>
              </a:rPr>
              <a:t>of</a:t>
            </a:r>
            <a:r>
              <a:rPr lang="cs-CZ" sz="1800" dirty="0">
                <a:latin typeface="Arial"/>
                <a:cs typeface="Arial"/>
              </a:rPr>
              <a:t> </a:t>
            </a:r>
            <a:r>
              <a:rPr lang="cs-CZ" sz="1800" dirty="0" err="1">
                <a:latin typeface="Arial"/>
                <a:cs typeface="Arial"/>
              </a:rPr>
              <a:t>electricity</a:t>
            </a:r>
            <a:r>
              <a:rPr lang="cs-CZ" sz="1800" dirty="0">
                <a:latin typeface="Arial"/>
                <a:cs typeface="Arial"/>
              </a:rPr>
              <a:t> </a:t>
            </a:r>
            <a:r>
              <a:rPr lang="cs-CZ" sz="1800" dirty="0" err="1">
                <a:latin typeface="Arial"/>
                <a:cs typeface="Arial"/>
              </a:rPr>
              <a:t>supply</a:t>
            </a:r>
            <a:endParaRPr lang="cs-CZ" sz="1800" dirty="0">
              <a:latin typeface="Arial"/>
              <a:cs typeface="Arial"/>
            </a:endParaRPr>
          </a:p>
          <a:p>
            <a:pPr lvl="1">
              <a:lnSpc>
                <a:spcPct val="100000"/>
              </a:lnSpc>
              <a:buClr>
                <a:srgbClr val="2098D3"/>
              </a:buClr>
            </a:pPr>
            <a:endParaRPr lang="cs-CZ" sz="1800" b="1" dirty="0">
              <a:latin typeface="Arial"/>
              <a:cs typeface="Arial"/>
            </a:endParaRPr>
          </a:p>
          <a:p>
            <a:pPr marL="401638" lvl="1" indent="-285750">
              <a:lnSpc>
                <a:spcPct val="100000"/>
              </a:lnSpc>
              <a:buClr>
                <a:srgbClr val="2098D3"/>
              </a:buClr>
            </a:pPr>
            <a:r>
              <a:rPr lang="cs-CZ" sz="1800" b="1" dirty="0" err="1">
                <a:latin typeface="Arial"/>
                <a:cs typeface="Arial"/>
              </a:rPr>
              <a:t>Grid</a:t>
            </a:r>
            <a:r>
              <a:rPr lang="cs-CZ" sz="1800" b="1" dirty="0">
                <a:latin typeface="Arial"/>
                <a:cs typeface="Arial"/>
              </a:rPr>
              <a:t> reliability </a:t>
            </a:r>
            <a:r>
              <a:rPr lang="cs-CZ" sz="1800" b="1" dirty="0" err="1">
                <a:latin typeface="Arial"/>
                <a:cs typeface="Arial"/>
              </a:rPr>
              <a:t>concerns</a:t>
            </a:r>
            <a:endParaRPr lang="cs-CZ" sz="1800" b="1" dirty="0">
              <a:latin typeface="Arial"/>
              <a:cs typeface="Arial"/>
            </a:endParaRPr>
          </a:p>
          <a:p>
            <a:pPr marL="628650" lvl="1" indent="-285750">
              <a:lnSpc>
                <a:spcPct val="100000"/>
              </a:lnSpc>
              <a:spcBef>
                <a:spcPts val="300"/>
              </a:spcBef>
              <a:buClr>
                <a:srgbClr val="2098D3"/>
              </a:buClr>
            </a:pPr>
            <a:r>
              <a:rPr lang="cs-CZ" sz="1800" dirty="0" err="1">
                <a:latin typeface="Arial"/>
                <a:cs typeface="Arial"/>
              </a:rPr>
              <a:t>Risks</a:t>
            </a:r>
            <a:r>
              <a:rPr lang="cs-CZ" sz="1800" dirty="0">
                <a:latin typeface="Arial"/>
                <a:cs typeface="Arial"/>
              </a:rPr>
              <a:t> </a:t>
            </a:r>
            <a:r>
              <a:rPr lang="cs-CZ" sz="1800" dirty="0" err="1">
                <a:latin typeface="Arial"/>
                <a:cs typeface="Arial"/>
              </a:rPr>
              <a:t>of</a:t>
            </a:r>
            <a:r>
              <a:rPr lang="cs-CZ" sz="1800" dirty="0">
                <a:latin typeface="Arial"/>
                <a:cs typeface="Arial"/>
              </a:rPr>
              <a:t> </a:t>
            </a:r>
            <a:r>
              <a:rPr lang="cs-CZ" sz="1800" dirty="0" err="1">
                <a:latin typeface="Arial"/>
                <a:cs typeface="Arial"/>
              </a:rPr>
              <a:t>interruptions</a:t>
            </a:r>
            <a:r>
              <a:rPr lang="cs-CZ" sz="1800" dirty="0">
                <a:latin typeface="Arial"/>
                <a:cs typeface="Arial"/>
              </a:rPr>
              <a:t> and </a:t>
            </a:r>
            <a:r>
              <a:rPr lang="cs-CZ" sz="1800" dirty="0" err="1">
                <a:latin typeface="Arial"/>
                <a:cs typeface="Arial"/>
              </a:rPr>
              <a:t>fluctuations</a:t>
            </a:r>
            <a:endParaRPr lang="cs-CZ" sz="1800" dirty="0">
              <a:latin typeface="Arial"/>
              <a:cs typeface="Arial"/>
            </a:endParaRPr>
          </a:p>
          <a:p>
            <a:pPr marL="628650" lvl="1" indent="-285750">
              <a:lnSpc>
                <a:spcPct val="100000"/>
              </a:lnSpc>
              <a:spcBef>
                <a:spcPts val="300"/>
              </a:spcBef>
              <a:buClr>
                <a:srgbClr val="2098D3"/>
              </a:buClr>
            </a:pPr>
            <a:endParaRPr lang="cs-CZ" sz="1800" dirty="0">
              <a:latin typeface="Arial"/>
              <a:cs typeface="Arial"/>
            </a:endParaRPr>
          </a:p>
          <a:p>
            <a:pPr marL="342900" lvl="1" indent="-342900">
              <a:lnSpc>
                <a:spcPct val="100000"/>
              </a:lnSpc>
              <a:spcBef>
                <a:spcPts val="300"/>
              </a:spcBef>
              <a:buClr>
                <a:srgbClr val="2098D3"/>
              </a:buClr>
            </a:pPr>
            <a:r>
              <a:rPr lang="cs-CZ" sz="1800" b="1" dirty="0" err="1">
                <a:latin typeface="Arial"/>
                <a:cs typeface="Arial"/>
              </a:rPr>
              <a:t>Power</a:t>
            </a:r>
            <a:r>
              <a:rPr lang="cs-CZ" sz="1800" b="1" dirty="0">
                <a:latin typeface="Arial"/>
                <a:cs typeface="Arial"/>
              </a:rPr>
              <a:t> </a:t>
            </a:r>
            <a:r>
              <a:rPr lang="cs-CZ" sz="1800" b="1" dirty="0" err="1">
                <a:latin typeface="Arial"/>
                <a:cs typeface="Arial"/>
              </a:rPr>
              <a:t>consumption</a:t>
            </a:r>
            <a:r>
              <a:rPr lang="cs-CZ" sz="1800" b="1" dirty="0">
                <a:latin typeface="Arial"/>
                <a:cs typeface="Arial"/>
              </a:rPr>
              <a:t> </a:t>
            </a:r>
            <a:r>
              <a:rPr lang="cs-CZ" sz="1800" b="1" dirty="0" err="1">
                <a:latin typeface="Arial"/>
                <a:cs typeface="Arial"/>
              </a:rPr>
              <a:t>limits</a:t>
            </a:r>
            <a:endParaRPr lang="cs-CZ" sz="1800" b="1" dirty="0">
              <a:latin typeface="Arial"/>
              <a:cs typeface="Arial"/>
            </a:endParaRPr>
          </a:p>
          <a:p>
            <a:pPr marL="800100" lvl="2" indent="-342900">
              <a:lnSpc>
                <a:spcPct val="100000"/>
              </a:lnSpc>
              <a:spcBef>
                <a:spcPts val="300"/>
              </a:spcBef>
              <a:buClr>
                <a:srgbClr val="2098D3"/>
              </a:buClr>
            </a:pPr>
            <a:r>
              <a:rPr lang="cs-CZ" sz="1800" dirty="0" err="1">
                <a:latin typeface="Arial"/>
                <a:cs typeface="Arial"/>
              </a:rPr>
              <a:t>Constraints</a:t>
            </a:r>
            <a:r>
              <a:rPr lang="cs-CZ" sz="1800" dirty="0">
                <a:latin typeface="Arial"/>
                <a:cs typeface="Arial"/>
              </a:rPr>
              <a:t> on maximum </a:t>
            </a:r>
            <a:r>
              <a:rPr lang="cs-CZ" sz="1800" dirty="0" err="1">
                <a:latin typeface="Arial"/>
                <a:cs typeface="Arial"/>
              </a:rPr>
              <a:t>energy</a:t>
            </a:r>
            <a:r>
              <a:rPr lang="cs-CZ" sz="1800" dirty="0">
                <a:latin typeface="Arial"/>
                <a:cs typeface="Arial"/>
              </a:rPr>
              <a:t> </a:t>
            </a:r>
            <a:r>
              <a:rPr lang="cs-CZ" sz="1800" dirty="0" err="1">
                <a:latin typeface="Arial"/>
                <a:cs typeface="Arial"/>
              </a:rPr>
              <a:t>demand</a:t>
            </a:r>
            <a:endParaRPr lang="cs-CZ" sz="1800" dirty="0">
              <a:latin typeface="Arial"/>
              <a:cs typeface="Arial"/>
            </a:endParaRPr>
          </a:p>
          <a:p>
            <a:pPr marL="0" indent="0" algn="ctr">
              <a:buClr>
                <a:srgbClr val="2098D3"/>
              </a:buClr>
              <a:buNone/>
            </a:pPr>
            <a:r>
              <a:rPr lang="cs-CZ" sz="1800" i="1" dirty="0">
                <a:latin typeface="Arial"/>
                <a:cs typeface="Arial"/>
              </a:rPr>
              <a:t> </a:t>
            </a:r>
            <a:endParaRPr lang="cs-CZ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C928C6-90FA-7729-09EF-29A19614D7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755FC8E-FC30-AD4F-98FC-0C4CC9723D0F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6" name="TextovéPole 5">
            <a:extLst>
              <a:ext uri="{FF2B5EF4-FFF2-40B4-BE49-F238E27FC236}">
                <a16:creationId xmlns:a16="http://schemas.microsoft.com/office/drawing/2014/main" id="{5754DF45-CC8E-0075-43AB-7AD11F9958A3}"/>
              </a:ext>
            </a:extLst>
          </p:cNvPr>
          <p:cNvSpPr txBox="1"/>
          <p:nvPr/>
        </p:nvSpPr>
        <p:spPr>
          <a:xfrm>
            <a:off x="6920753" y="3162618"/>
            <a:ext cx="402717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Clr>
                <a:srgbClr val="2098D3"/>
              </a:buClr>
              <a:buNone/>
            </a:pPr>
            <a:r>
              <a:rPr lang="cs-CZ" sz="1800" i="1" dirty="0">
                <a:solidFill>
                  <a:schemeClr val="bg1"/>
                </a:solidFill>
                <a:latin typeface="Arial"/>
                <a:cs typeface="Arial"/>
              </a:rPr>
              <a:t>These </a:t>
            </a:r>
            <a:r>
              <a:rPr lang="cs-CZ" sz="1800" i="1" dirty="0" err="1">
                <a:solidFill>
                  <a:schemeClr val="bg1"/>
                </a:solidFill>
                <a:latin typeface="Arial"/>
                <a:cs typeface="Arial"/>
              </a:rPr>
              <a:t>challenges</a:t>
            </a:r>
            <a:r>
              <a:rPr lang="cs-CZ" sz="1800" i="1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cs-CZ" sz="1800" i="1" dirty="0" err="1">
                <a:solidFill>
                  <a:schemeClr val="bg1"/>
                </a:solidFill>
                <a:latin typeface="Arial"/>
                <a:cs typeface="Arial"/>
              </a:rPr>
              <a:t>highlight</a:t>
            </a:r>
            <a:r>
              <a:rPr lang="cs-CZ" sz="1800" i="1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cs-CZ" sz="1800" i="1" dirty="0" err="1">
                <a:solidFill>
                  <a:schemeClr val="bg1"/>
                </a:solidFill>
                <a:latin typeface="Arial"/>
                <a:cs typeface="Arial"/>
              </a:rPr>
              <a:t>the</a:t>
            </a:r>
            <a:r>
              <a:rPr lang="cs-CZ" sz="1800" i="1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cs-CZ" sz="1800" i="1" dirty="0" err="1">
                <a:solidFill>
                  <a:schemeClr val="bg1"/>
                </a:solidFill>
                <a:latin typeface="Arial"/>
                <a:cs typeface="Arial"/>
              </a:rPr>
              <a:t>need</a:t>
            </a:r>
            <a:r>
              <a:rPr lang="cs-CZ" sz="1800" i="1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cs-CZ" sz="1800" i="1" dirty="0" err="1">
                <a:solidFill>
                  <a:schemeClr val="bg1"/>
                </a:solidFill>
                <a:latin typeface="Arial"/>
                <a:cs typeface="Arial"/>
              </a:rPr>
              <a:t>for</a:t>
            </a:r>
            <a:r>
              <a:rPr lang="cs-CZ" sz="1800" i="1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cs-CZ" sz="1800" b="1" i="1" dirty="0" err="1">
                <a:solidFill>
                  <a:schemeClr val="bg1"/>
                </a:solidFill>
                <a:latin typeface="Arial"/>
                <a:cs typeface="Arial"/>
              </a:rPr>
              <a:t>efficient</a:t>
            </a:r>
            <a:r>
              <a:rPr lang="cs-CZ" sz="1800" b="1" i="1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cs-CZ" sz="1800" b="1" i="1" dirty="0" err="1">
                <a:solidFill>
                  <a:schemeClr val="bg1"/>
                </a:solidFill>
                <a:latin typeface="Arial"/>
                <a:cs typeface="Arial"/>
              </a:rPr>
              <a:t>energy</a:t>
            </a:r>
            <a:r>
              <a:rPr lang="cs-CZ" sz="1800" b="1" i="1" dirty="0">
                <a:solidFill>
                  <a:schemeClr val="bg1"/>
                </a:solidFill>
                <a:latin typeface="Arial"/>
                <a:cs typeface="Arial"/>
              </a:rPr>
              <a:t> management and </a:t>
            </a:r>
            <a:r>
              <a:rPr lang="cs-CZ" sz="1800" b="1" i="1" dirty="0" err="1">
                <a:solidFill>
                  <a:schemeClr val="bg1"/>
                </a:solidFill>
                <a:latin typeface="Arial"/>
                <a:cs typeface="Arial"/>
              </a:rPr>
              <a:t>advanced</a:t>
            </a:r>
            <a:r>
              <a:rPr lang="cs-CZ" sz="1800" b="1" i="1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cs-CZ" sz="1800" b="1" i="1" dirty="0" err="1">
                <a:solidFill>
                  <a:schemeClr val="bg1"/>
                </a:solidFill>
                <a:latin typeface="Arial"/>
                <a:cs typeface="Arial"/>
              </a:rPr>
              <a:t>storage</a:t>
            </a:r>
            <a:r>
              <a:rPr lang="cs-CZ" sz="1800" b="1" i="1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cs-CZ" sz="1800" b="1" i="1" dirty="0" err="1">
                <a:solidFill>
                  <a:schemeClr val="bg1"/>
                </a:solidFill>
                <a:latin typeface="Arial"/>
                <a:cs typeface="Arial"/>
              </a:rPr>
              <a:t>solutions</a:t>
            </a:r>
            <a:r>
              <a:rPr lang="cs-CZ" sz="1800" i="1" dirty="0">
                <a:solidFill>
                  <a:schemeClr val="bg1"/>
                </a:solidFill>
                <a:latin typeface="Arial"/>
                <a:cs typeface="Arial"/>
              </a:rPr>
              <a:t> to </a:t>
            </a:r>
            <a:r>
              <a:rPr lang="cs-CZ" sz="1800" i="1" dirty="0" err="1">
                <a:solidFill>
                  <a:schemeClr val="bg1"/>
                </a:solidFill>
                <a:latin typeface="Arial"/>
                <a:cs typeface="Arial"/>
              </a:rPr>
              <a:t>ensure</a:t>
            </a:r>
            <a:r>
              <a:rPr lang="cs-CZ" sz="1800" i="1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cs-CZ" sz="1800" i="1" dirty="0" err="1">
                <a:solidFill>
                  <a:schemeClr val="bg1"/>
                </a:solidFill>
                <a:latin typeface="Arial"/>
                <a:cs typeface="Arial"/>
              </a:rPr>
              <a:t>stable</a:t>
            </a:r>
            <a:r>
              <a:rPr lang="cs-CZ" sz="1800" i="1" dirty="0">
                <a:solidFill>
                  <a:schemeClr val="bg1"/>
                </a:solidFill>
                <a:latin typeface="Arial"/>
                <a:cs typeface="Arial"/>
              </a:rPr>
              <a:t> and </a:t>
            </a:r>
            <a:r>
              <a:rPr lang="cs-CZ" sz="1800" i="1" dirty="0" err="1">
                <a:solidFill>
                  <a:schemeClr val="bg1"/>
                </a:solidFill>
                <a:latin typeface="Arial"/>
                <a:cs typeface="Arial"/>
              </a:rPr>
              <a:t>reliable</a:t>
            </a:r>
            <a:r>
              <a:rPr lang="cs-CZ" sz="1800" i="1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cs-CZ" sz="1800" i="1" dirty="0" err="1">
                <a:solidFill>
                  <a:schemeClr val="bg1"/>
                </a:solidFill>
                <a:latin typeface="Arial"/>
                <a:cs typeface="Arial"/>
              </a:rPr>
              <a:t>operations</a:t>
            </a:r>
            <a:r>
              <a:rPr lang="cs-CZ" sz="1800" i="1" dirty="0">
                <a:solidFill>
                  <a:schemeClr val="bg1"/>
                </a:solidFill>
                <a:latin typeface="Arial"/>
                <a:cs typeface="Arial"/>
              </a:rPr>
              <a:t>.</a:t>
            </a:r>
            <a:endParaRPr lang="en-US" sz="18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77492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BE85FA-6A35-72D1-1D50-A2F55DE6EA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délník 4">
            <a:extLst>
              <a:ext uri="{FF2B5EF4-FFF2-40B4-BE49-F238E27FC236}">
                <a16:creationId xmlns:a16="http://schemas.microsoft.com/office/drawing/2014/main" id="{FCC98F70-6A23-9553-1A0D-8C2F7FF0C3FE}"/>
              </a:ext>
            </a:extLst>
          </p:cNvPr>
          <p:cNvSpPr/>
          <p:nvPr/>
        </p:nvSpPr>
        <p:spPr>
          <a:xfrm>
            <a:off x="5726629" y="1239520"/>
            <a:ext cx="4173785" cy="5186136"/>
          </a:xfrm>
          <a:prstGeom prst="rect">
            <a:avLst/>
          </a:prstGeom>
          <a:solidFill>
            <a:schemeClr val="bg1"/>
          </a:solidFill>
          <a:ln w="88900">
            <a:solidFill>
              <a:srgbClr val="2098D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6EE37A-D5F8-C81B-FAA0-4BC87C301D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Selected</a:t>
            </a:r>
            <a:r>
              <a:rPr lang="cs-CZ" dirty="0"/>
              <a:t> </a:t>
            </a:r>
            <a:r>
              <a:rPr lang="cs-CZ" dirty="0" err="1"/>
              <a:t>benefits</a:t>
            </a:r>
            <a:r>
              <a:rPr lang="cs-CZ" dirty="0"/>
              <a:t> </a:t>
            </a:r>
            <a:r>
              <a:rPr lang="cs-CZ" dirty="0" err="1"/>
              <a:t>of</a:t>
            </a:r>
            <a:r>
              <a:rPr lang="cs-CZ" dirty="0"/>
              <a:t> </a:t>
            </a:r>
            <a:r>
              <a:rPr lang="cs-CZ" dirty="0" err="1"/>
              <a:t>battery</a:t>
            </a:r>
            <a:r>
              <a:rPr lang="cs-CZ" dirty="0"/>
              <a:t> </a:t>
            </a:r>
            <a:r>
              <a:rPr lang="cs-CZ" dirty="0" err="1"/>
              <a:t>storage</a:t>
            </a:r>
            <a:r>
              <a:rPr lang="cs-CZ" dirty="0"/>
              <a:t> </a:t>
            </a:r>
            <a:r>
              <a:rPr lang="cs-CZ" dirty="0" err="1"/>
              <a:t>for</a:t>
            </a:r>
            <a:r>
              <a:rPr lang="cs-CZ" dirty="0"/>
              <a:t> </a:t>
            </a:r>
            <a:r>
              <a:rPr lang="cs-CZ" dirty="0" err="1"/>
              <a:t>RIs</a:t>
            </a:r>
            <a:endParaRPr lang="en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E0AF21-969F-B654-C47E-DD4F5A6A7165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57057" y="1161178"/>
            <a:ext cx="4812503" cy="4193247"/>
          </a:xfrm>
          <a:prstGeom prst="rect">
            <a:avLst/>
          </a:prstGeom>
        </p:spPr>
        <p:txBody>
          <a:bodyPr/>
          <a:lstStyle/>
          <a:p>
            <a:pPr>
              <a:buClr>
                <a:srgbClr val="2098D3"/>
              </a:buClr>
            </a:pPr>
            <a:r>
              <a:rPr lang="cs-CZ" sz="1800" b="1" dirty="0" err="1">
                <a:latin typeface="Arial" panose="020B0604020202020204" pitchFamily="34" charset="0"/>
                <a:cs typeface="Arial" panose="020B0604020202020204" pitchFamily="34" charset="0"/>
              </a:rPr>
              <a:t>Electrical</a:t>
            </a:r>
            <a:r>
              <a:rPr lang="cs-CZ" sz="1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1800" b="1" dirty="0" err="1">
                <a:latin typeface="Arial" panose="020B0604020202020204" pitchFamily="34" charset="0"/>
                <a:cs typeface="Arial" panose="020B0604020202020204" pitchFamily="34" charset="0"/>
              </a:rPr>
              <a:t>power</a:t>
            </a:r>
            <a:r>
              <a:rPr lang="cs-CZ" sz="1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1800" b="1" dirty="0" err="1">
                <a:latin typeface="Arial" panose="020B0604020202020204" pitchFamily="34" charset="0"/>
                <a:cs typeface="Arial" panose="020B0604020202020204" pitchFamily="34" charset="0"/>
              </a:rPr>
              <a:t>quality</a:t>
            </a:r>
            <a:r>
              <a:rPr lang="cs-CZ" sz="1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1800" b="1" dirty="0" err="1">
                <a:latin typeface="Arial" panose="020B0604020202020204" pitchFamily="34" charset="0"/>
                <a:cs typeface="Arial" panose="020B0604020202020204" pitchFamily="34" charset="0"/>
              </a:rPr>
              <a:t>defects</a:t>
            </a:r>
            <a:r>
              <a:rPr lang="cs-CZ" sz="1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1800" b="1" dirty="0" err="1">
                <a:latin typeface="Arial" panose="020B0604020202020204" pitchFamily="34" charset="0"/>
                <a:cs typeface="Arial" panose="020B0604020202020204" pitchFamily="34" charset="0"/>
              </a:rPr>
              <a:t>mitigation</a:t>
            </a:r>
            <a:r>
              <a:rPr lang="cs-CZ" sz="1800" b="1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lvl="1">
              <a:buClr>
                <a:srgbClr val="2098D3"/>
              </a:buClr>
            </a:pPr>
            <a:r>
              <a:rPr lang="cs-CZ" sz="1800" dirty="0" err="1">
                <a:latin typeface="Arial" panose="020B0604020202020204" pitchFamily="34" charset="0"/>
                <a:cs typeface="Arial" panose="020B0604020202020204" pitchFamily="34" charset="0"/>
              </a:rPr>
              <a:t>Brownouts</a:t>
            </a:r>
            <a:endParaRPr lang="cs-CZ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buClr>
                <a:srgbClr val="2098D3"/>
              </a:buClr>
            </a:pPr>
            <a:r>
              <a:rPr lang="cs-CZ" sz="1800" dirty="0" err="1">
                <a:latin typeface="Arial" panose="020B0604020202020204" pitchFamily="34" charset="0"/>
                <a:cs typeface="Arial" panose="020B0604020202020204" pitchFamily="34" charset="0"/>
              </a:rPr>
              <a:t>Blackouts</a:t>
            </a:r>
            <a:endParaRPr lang="cs-CZ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buClr>
                <a:srgbClr val="2098D3"/>
              </a:buClr>
            </a:pPr>
            <a:r>
              <a:rPr lang="cs-CZ" sz="1800" dirty="0"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requency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deviation</a:t>
            </a:r>
            <a:endParaRPr lang="cs-CZ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buClr>
                <a:srgbClr val="2098D3"/>
              </a:buClr>
            </a:pPr>
            <a:r>
              <a:rPr lang="cs-CZ" sz="1800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urrent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-voltage phase shift</a:t>
            </a:r>
            <a:endParaRPr lang="cs-CZ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buClr>
                <a:srgbClr val="2098D3"/>
              </a:buClr>
            </a:pPr>
            <a:r>
              <a:rPr lang="cs-CZ" sz="1800" dirty="0"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armonics</a:t>
            </a:r>
            <a:endParaRPr lang="cs-CZ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Clr>
                <a:srgbClr val="2098D3"/>
              </a:buClr>
            </a:pPr>
            <a:r>
              <a:rPr lang="cs-CZ" sz="1800" b="1" dirty="0" err="1">
                <a:latin typeface="Arial" panose="020B0604020202020204" pitchFamily="34" charset="0"/>
                <a:cs typeface="Arial" panose="020B0604020202020204" pitchFamily="34" charset="0"/>
              </a:rPr>
              <a:t>Protection</a:t>
            </a:r>
            <a:r>
              <a:rPr lang="cs-CZ" sz="1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1800" b="1" dirty="0" err="1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cs-CZ" sz="1800" b="1" dirty="0">
                <a:latin typeface="Arial" panose="020B0604020202020204" pitchFamily="34" charset="0"/>
                <a:cs typeface="Arial" panose="020B0604020202020204" pitchFamily="34" charset="0"/>
              </a:rPr>
              <a:t> sensitive </a:t>
            </a:r>
            <a:r>
              <a:rPr lang="cs-CZ" sz="1800" b="1" dirty="0" err="1">
                <a:latin typeface="Arial" panose="020B0604020202020204" pitchFamily="34" charset="0"/>
                <a:cs typeface="Arial" panose="020B0604020202020204" pitchFamily="34" charset="0"/>
              </a:rPr>
              <a:t>equipment</a:t>
            </a:r>
            <a:endParaRPr lang="cs-CZ" sz="1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Clr>
                <a:srgbClr val="2098D3"/>
              </a:buClr>
            </a:pPr>
            <a:r>
              <a:rPr lang="cs-CZ" sz="1800" b="1" dirty="0" err="1">
                <a:latin typeface="Arial" panose="020B0604020202020204" pitchFamily="34" charset="0"/>
                <a:cs typeface="Arial" panose="020B0604020202020204" pitchFamily="34" charset="0"/>
              </a:rPr>
              <a:t>Electricity</a:t>
            </a:r>
            <a:r>
              <a:rPr lang="cs-CZ" sz="1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1800" b="1" dirty="0" err="1">
                <a:latin typeface="Arial" panose="020B0604020202020204" pitchFamily="34" charset="0"/>
                <a:cs typeface="Arial" panose="020B0604020202020204" pitchFamily="34" charset="0"/>
              </a:rPr>
              <a:t>cost</a:t>
            </a:r>
            <a:r>
              <a:rPr lang="cs-CZ" sz="1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1800" b="1" dirty="0" err="1">
                <a:latin typeface="Arial" panose="020B0604020202020204" pitchFamily="34" charset="0"/>
                <a:cs typeface="Arial" panose="020B0604020202020204" pitchFamily="34" charset="0"/>
              </a:rPr>
              <a:t>reduction</a:t>
            </a:r>
            <a:r>
              <a:rPr lang="cs-CZ" sz="1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cs-CZ" sz="1800" b="1" dirty="0">
              <a:highlight>
                <a:srgbClr val="FFFF00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buClr>
                <a:srgbClr val="2098D3"/>
              </a:buClr>
            </a:pPr>
            <a:r>
              <a:rPr lang="cs-CZ" sz="1800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epends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on the style of electricity ordering</a:t>
            </a:r>
            <a:endParaRPr lang="cs-CZ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buClr>
                <a:srgbClr val="2098D3"/>
              </a:buClr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EU subsidies</a:t>
            </a:r>
            <a:endParaRPr lang="cs-CZ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Clr>
                <a:srgbClr val="2098D3"/>
              </a:buClr>
            </a:pPr>
            <a:r>
              <a:rPr lang="cs-CZ" sz="1800" b="1" dirty="0" err="1">
                <a:latin typeface="Arial" panose="020B0604020202020204" pitchFamily="34" charset="0"/>
                <a:cs typeface="Arial" panose="020B0604020202020204" pitchFamily="34" charset="0"/>
              </a:rPr>
              <a:t>Sustainability</a:t>
            </a:r>
            <a:endParaRPr lang="cs-CZ" sz="1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A2A0AF-826B-9563-45E2-E538B477C4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755FC8E-FC30-AD4F-98FC-0C4CC9723D0F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6" name="Graphic 5" descr="A pie chart with text&#10;&#10;AI-generated content may be incorrect.">
            <a:extLst>
              <a:ext uri="{FF2B5EF4-FFF2-40B4-BE49-F238E27FC236}">
                <a16:creationId xmlns:a16="http://schemas.microsoft.com/office/drawing/2014/main" id="{8CC5E020-E5D3-E517-1DA9-4CD2D78FA8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9385" y="1383030"/>
            <a:ext cx="3776472" cy="226244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8D9FB77-651E-5F63-DD4B-1F781D0F1C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8085" y="3518056"/>
            <a:ext cx="3755688" cy="2840174"/>
          </a:xfrm>
          <a:prstGeom prst="rect">
            <a:avLst/>
          </a:prstGeom>
          <a:ln>
            <a:noFill/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FE9B994-FC61-36DF-60B2-CBAC413CE14A}"/>
              </a:ext>
            </a:extLst>
          </p:cNvPr>
          <p:cNvSpPr txBox="1"/>
          <p:nvPr/>
        </p:nvSpPr>
        <p:spPr>
          <a:xfrm>
            <a:off x="9254518" y="6475359"/>
            <a:ext cx="225414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sz="1000" b="1" dirty="0">
                <a:solidFill>
                  <a:srgbClr val="2098D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Source: </a:t>
            </a:r>
            <a:r>
              <a:rPr lang="fr-FR" sz="1000" b="1" i="0" u="none" strike="noStrike" baseline="0" dirty="0">
                <a:solidFill>
                  <a:srgbClr val="2098D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Ecole des Mines de Paris </a:t>
            </a:r>
            <a:endParaRPr lang="cs-CZ" sz="1000" b="1" dirty="0">
              <a:solidFill>
                <a:srgbClr val="2098D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24926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D921C4-3293-700F-D185-CF10010B6E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FFE741-25FA-4B50-F032-D46227E4AF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755FC8E-FC30-AD4F-98FC-0C4CC9723D0F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4E3262D-22AC-05EA-EE02-6C6A1F9AED6B}"/>
              </a:ext>
            </a:extLst>
          </p:cNvPr>
          <p:cNvSpPr txBox="1">
            <a:spLocks/>
          </p:cNvSpPr>
          <p:nvPr/>
        </p:nvSpPr>
        <p:spPr>
          <a:xfrm>
            <a:off x="555253" y="1605285"/>
            <a:ext cx="9819640" cy="1327885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2098D3"/>
              </a:buClr>
            </a:pPr>
            <a:r>
              <a:rPr lang="cs-CZ" sz="2200" b="1" i="1" dirty="0"/>
              <a:t>42% </a:t>
            </a:r>
            <a:r>
              <a:rPr lang="cs-CZ" sz="2200" b="1" i="1" dirty="0" err="1"/>
              <a:t>of</a:t>
            </a:r>
            <a:r>
              <a:rPr lang="cs-CZ" sz="2200" b="1" i="1" dirty="0"/>
              <a:t> </a:t>
            </a:r>
            <a:r>
              <a:rPr lang="cs-CZ" sz="2200" b="1" i="1" dirty="0" err="1"/>
              <a:t>Research</a:t>
            </a:r>
            <a:r>
              <a:rPr lang="cs-CZ" sz="2200" b="1" i="1" dirty="0"/>
              <a:t> </a:t>
            </a:r>
            <a:r>
              <a:rPr lang="cs-CZ" sz="2200" b="1" i="1" dirty="0" err="1"/>
              <a:t>Infrastructures</a:t>
            </a:r>
            <a:r>
              <a:rPr lang="cs-CZ" sz="2200" b="1" i="1" dirty="0"/>
              <a:t> cite </a:t>
            </a:r>
            <a:r>
              <a:rPr lang="cs-CZ" sz="2200" b="1" i="1" dirty="0" err="1"/>
              <a:t>lack</a:t>
            </a:r>
            <a:r>
              <a:rPr lang="cs-CZ" sz="2200" b="1" i="1" dirty="0"/>
              <a:t> </a:t>
            </a:r>
            <a:r>
              <a:rPr lang="cs-CZ" sz="2200" b="1" i="1" dirty="0" err="1"/>
              <a:t>of</a:t>
            </a:r>
            <a:r>
              <a:rPr lang="cs-CZ" sz="2200" b="1" i="1" dirty="0"/>
              <a:t> </a:t>
            </a:r>
            <a:r>
              <a:rPr lang="cs-CZ" sz="2200" b="1" i="1" dirty="0" err="1"/>
              <a:t>information</a:t>
            </a:r>
            <a:r>
              <a:rPr lang="cs-CZ" sz="2200" b="1" i="1" dirty="0"/>
              <a:t>, </a:t>
            </a:r>
            <a:r>
              <a:rPr lang="cs-CZ" sz="2200" b="1" i="1" dirty="0" err="1"/>
              <a:t>complexity</a:t>
            </a:r>
            <a:r>
              <a:rPr lang="cs-CZ" sz="2200" b="1" i="1" dirty="0"/>
              <a:t>, </a:t>
            </a:r>
            <a:br>
              <a:rPr lang="cs-CZ" sz="2200" b="1" i="1" dirty="0"/>
            </a:br>
            <a:r>
              <a:rPr lang="cs-CZ" sz="2200" b="1" i="1" dirty="0" err="1"/>
              <a:t>or</a:t>
            </a:r>
            <a:r>
              <a:rPr lang="cs-CZ" sz="2200" b="1" i="1" dirty="0"/>
              <a:t> </a:t>
            </a:r>
            <a:r>
              <a:rPr lang="cs-CZ" sz="2200" b="1" i="1" dirty="0" err="1"/>
              <a:t>prioritization</a:t>
            </a:r>
            <a:r>
              <a:rPr lang="cs-CZ" sz="2200" b="1" i="1" dirty="0"/>
              <a:t> as </a:t>
            </a:r>
            <a:r>
              <a:rPr lang="cs-CZ" sz="2200" b="1" i="1" dirty="0" err="1"/>
              <a:t>key</a:t>
            </a:r>
            <a:r>
              <a:rPr lang="cs-CZ" sz="2200" b="1" i="1" dirty="0"/>
              <a:t> </a:t>
            </a:r>
            <a:r>
              <a:rPr lang="cs-CZ" sz="2200" b="1" i="1" dirty="0" err="1"/>
              <a:t>reasons</a:t>
            </a:r>
            <a:r>
              <a:rPr lang="cs-CZ" sz="2200" b="1" i="1" dirty="0"/>
              <a:t> </a:t>
            </a:r>
            <a:r>
              <a:rPr lang="cs-CZ" sz="2200" b="1" i="1" dirty="0" err="1"/>
              <a:t>for</a:t>
            </a:r>
            <a:r>
              <a:rPr lang="cs-CZ" sz="2200" b="1" i="1" dirty="0"/>
              <a:t> not </a:t>
            </a:r>
            <a:r>
              <a:rPr lang="cs-CZ" sz="2200" b="1" i="1" dirty="0" err="1"/>
              <a:t>implementing</a:t>
            </a:r>
            <a:r>
              <a:rPr lang="cs-CZ" sz="2200" b="1" i="1" dirty="0"/>
              <a:t> </a:t>
            </a:r>
            <a:r>
              <a:rPr lang="cs-CZ" sz="2200" b="1" i="1" dirty="0" err="1"/>
              <a:t>battery</a:t>
            </a:r>
            <a:r>
              <a:rPr lang="cs-CZ" sz="2200" b="1" i="1" dirty="0"/>
              <a:t> </a:t>
            </a:r>
            <a:r>
              <a:rPr lang="cs-CZ" sz="2200" b="1" i="1" dirty="0" err="1"/>
              <a:t>storage</a:t>
            </a:r>
            <a:r>
              <a:rPr lang="cs-CZ" sz="2200" b="1" i="1" dirty="0"/>
              <a:t>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cs-CZ" sz="1400" dirty="0"/>
              <a:t>                  </a:t>
            </a:r>
            <a:r>
              <a:rPr lang="cs-CZ" sz="1400" b="1" i="1" dirty="0"/>
              <a:t>    (</a:t>
            </a:r>
            <a:r>
              <a:rPr lang="cs-CZ" sz="1400" b="1" i="1" dirty="0" err="1"/>
              <a:t>FlexRICAN</a:t>
            </a:r>
            <a:r>
              <a:rPr lang="cs-CZ" sz="1400" b="1" i="1" dirty="0"/>
              <a:t> </a:t>
            </a:r>
            <a:r>
              <a:rPr lang="cs-CZ" sz="1400" b="1" i="1" dirty="0" err="1"/>
              <a:t>Energy</a:t>
            </a:r>
            <a:r>
              <a:rPr lang="cs-CZ" sz="1400" b="1" i="1" dirty="0"/>
              <a:t> </a:t>
            </a:r>
            <a:r>
              <a:rPr lang="cs-CZ" sz="1400" b="1" i="1" dirty="0" err="1"/>
              <a:t>Questionnaire</a:t>
            </a:r>
            <a:r>
              <a:rPr lang="cs-CZ" sz="1400" b="1" i="1" dirty="0"/>
              <a:t>)</a:t>
            </a:r>
          </a:p>
          <a:p>
            <a:endParaRPr lang="cs-CZ" b="1" dirty="0"/>
          </a:p>
          <a:p>
            <a:endParaRPr lang="cs-CZ" dirty="0"/>
          </a:p>
          <a:p>
            <a:pPr marL="0" indent="0">
              <a:buFont typeface="Arial" panose="020B0604020202020204" pitchFamily="34" charset="0"/>
              <a:buNone/>
            </a:pPr>
            <a:endParaRPr lang="cs-CZ" b="1" dirty="0"/>
          </a:p>
          <a:p>
            <a:pPr fontAlgn="base">
              <a:lnSpc>
                <a:spcPts val="1657"/>
              </a:lnSpc>
            </a:pPr>
            <a:endParaRPr lang="cs-CZ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en-US" sz="1800" dirty="0"/>
          </a:p>
          <a:p>
            <a:pPr lvl="1"/>
            <a:endParaRPr lang="cs-CZ" dirty="0"/>
          </a:p>
          <a:p>
            <a:pPr marL="742950" lvl="1" indent="-285750"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cs-CZ" sz="2800" kern="100" dirty="0">
              <a:ea typeface="Aptos" panose="020B0004020202020204" pitchFamily="34" charset="0"/>
            </a:endParaRPr>
          </a:p>
          <a:p>
            <a:endParaRPr lang="en-SE" dirty="0"/>
          </a:p>
        </p:txBody>
      </p:sp>
      <p:sp>
        <p:nvSpPr>
          <p:cNvPr id="10" name="Obdélník 9">
            <a:extLst>
              <a:ext uri="{FF2B5EF4-FFF2-40B4-BE49-F238E27FC236}">
                <a16:creationId xmlns:a16="http://schemas.microsoft.com/office/drawing/2014/main" id="{4158DCAF-8744-1810-36D1-3F6D7F21AFF7}"/>
              </a:ext>
            </a:extLst>
          </p:cNvPr>
          <p:cNvSpPr/>
          <p:nvPr/>
        </p:nvSpPr>
        <p:spPr>
          <a:xfrm>
            <a:off x="640174" y="3065401"/>
            <a:ext cx="9488566" cy="2867855"/>
          </a:xfrm>
          <a:prstGeom prst="rect">
            <a:avLst/>
          </a:prstGeom>
          <a:solidFill>
            <a:schemeClr val="bg1"/>
          </a:solidFill>
          <a:ln w="88900">
            <a:solidFill>
              <a:srgbClr val="2098D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graphicFrame>
        <p:nvGraphicFramePr>
          <p:cNvPr id="11" name="Graphique 8">
            <a:extLst>
              <a:ext uri="{FF2B5EF4-FFF2-40B4-BE49-F238E27FC236}">
                <a16:creationId xmlns:a16="http://schemas.microsoft.com/office/drawing/2014/main" id="{52088C0A-4D52-6FF6-60A5-057AD811822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23905118"/>
              </p:ext>
            </p:extLst>
          </p:nvPr>
        </p:nvGraphicFramePr>
        <p:xfrm>
          <a:off x="5816693" y="3400462"/>
          <a:ext cx="3864448" cy="24101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12" name="Graphic 6">
            <a:extLst>
              <a:ext uri="{FF2B5EF4-FFF2-40B4-BE49-F238E27FC236}">
                <a16:creationId xmlns:a16="http://schemas.microsoft.com/office/drawing/2014/main" id="{6A238D71-6B3F-4451-3404-158405EAB6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00535" y="3397065"/>
            <a:ext cx="4061567" cy="2413410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65E24BD9-8547-2DD6-89F0-FF5EE00827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5253" y="417803"/>
            <a:ext cx="10870054" cy="511252"/>
          </a:xfrm>
        </p:spPr>
        <p:txBody>
          <a:bodyPr lIns="91440" tIns="45720" rIns="91440" bIns="45720" anchor="t"/>
          <a:lstStyle/>
          <a:p>
            <a:r>
              <a:rPr lang="cs-CZ" dirty="0" err="1"/>
              <a:t>Motivation</a:t>
            </a:r>
            <a:r>
              <a:rPr lang="cs-CZ" dirty="0"/>
              <a:t> </a:t>
            </a:r>
            <a:r>
              <a:rPr lang="cs-CZ" dirty="0" err="1"/>
              <a:t>for</a:t>
            </a:r>
            <a:r>
              <a:rPr lang="cs-CZ" dirty="0"/>
              <a:t> </a:t>
            </a: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dirty="0" err="1"/>
              <a:t>Training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7510206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E8E731-AFAE-CCB8-4C39-C2C6EF5AFF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délník 9">
            <a:extLst>
              <a:ext uri="{FF2B5EF4-FFF2-40B4-BE49-F238E27FC236}">
                <a16:creationId xmlns:a16="http://schemas.microsoft.com/office/drawing/2014/main" id="{8CB7C9DB-5BE5-D9A7-4ED4-0FA72D75CE3D}"/>
              </a:ext>
            </a:extLst>
          </p:cNvPr>
          <p:cNvSpPr/>
          <p:nvPr/>
        </p:nvSpPr>
        <p:spPr>
          <a:xfrm>
            <a:off x="665885" y="4303313"/>
            <a:ext cx="5978755" cy="1956349"/>
          </a:xfrm>
          <a:prstGeom prst="rect">
            <a:avLst/>
          </a:prstGeom>
          <a:solidFill>
            <a:schemeClr val="bg1"/>
          </a:solidFill>
          <a:ln w="88900">
            <a:solidFill>
              <a:srgbClr val="2098D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F335EA-84FC-5FFD-9729-F31332F471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5253" y="991183"/>
            <a:ext cx="5190227" cy="576262"/>
          </a:xfrm>
        </p:spPr>
        <p:txBody>
          <a:bodyPr/>
          <a:lstStyle/>
          <a:p>
            <a:r>
              <a:rPr lang="en-US" sz="1800" b="1" dirty="0"/>
              <a:t>Maximizing</a:t>
            </a:r>
            <a:r>
              <a:rPr lang="en-US" b="1" dirty="0"/>
              <a:t> the efficiency of integrating battery arrays into the energy ecosystem</a:t>
            </a:r>
            <a:endParaRPr lang="en-SE" b="1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E7912D-00BE-617A-8DC9-B43F95999FF7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555252" y="1576512"/>
            <a:ext cx="9338486" cy="3100083"/>
          </a:xfrm>
          <a:prstGeom prst="rect">
            <a:avLst/>
          </a:prstGeom>
        </p:spPr>
        <p:txBody>
          <a:bodyPr/>
          <a:lstStyle/>
          <a:p>
            <a:pPr marL="0" marR="0">
              <a:lnSpc>
                <a:spcPct val="100000"/>
              </a:lnSpc>
              <a:spcAft>
                <a:spcPts val="800"/>
              </a:spcAft>
              <a:buClr>
                <a:srgbClr val="2098D3"/>
              </a:buClr>
            </a:pPr>
            <a:r>
              <a:rPr lang="cs-CZ" sz="1800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This</a:t>
            </a:r>
            <a:r>
              <a:rPr lang="cs-CZ" sz="18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cs-CZ" sz="1800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work</a:t>
            </a:r>
            <a:r>
              <a:rPr lang="cs-CZ" sz="18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cs-CZ" sz="1800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package</a:t>
            </a:r>
            <a:r>
              <a:rPr lang="cs-CZ" sz="18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cs-CZ" sz="1800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examines</a:t>
            </a:r>
            <a:r>
              <a:rPr lang="cs-CZ" sz="18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cs-CZ" sz="1800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the</a:t>
            </a:r>
            <a:r>
              <a:rPr lang="cs-CZ" sz="18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cs-CZ" sz="1800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impact</a:t>
            </a:r>
            <a:r>
              <a:rPr lang="cs-CZ" sz="18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cs-CZ" sz="1800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of</a:t>
            </a:r>
            <a:r>
              <a:rPr lang="cs-CZ" sz="18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cs-CZ" sz="1800" b="1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external</a:t>
            </a:r>
            <a:r>
              <a:rPr lang="cs-CZ" sz="1800" b="1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cs-CZ" sz="1800" b="1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power</a:t>
            </a:r>
            <a:r>
              <a:rPr lang="cs-CZ" sz="1800" b="1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cs-CZ" sz="1800" b="1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supply</a:t>
            </a:r>
            <a:r>
              <a:rPr lang="cs-CZ" sz="1800" b="1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br>
              <a:rPr lang="cs-CZ" sz="1800" b="1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</a:br>
            <a:r>
              <a:rPr lang="cs-CZ" sz="1800" b="1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on </a:t>
            </a:r>
            <a:r>
              <a:rPr lang="cs-CZ" sz="1800" b="1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the</a:t>
            </a:r>
            <a:r>
              <a:rPr lang="cs-CZ" sz="1800" b="1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cs-CZ" sz="1800" b="1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internal</a:t>
            </a:r>
            <a:r>
              <a:rPr lang="cs-CZ" sz="1800" b="1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cs-CZ" sz="1800" b="1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electrical</a:t>
            </a:r>
            <a:r>
              <a:rPr lang="cs-CZ" sz="1800" b="1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network </a:t>
            </a:r>
            <a:r>
              <a:rPr lang="cs-CZ" sz="18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and </a:t>
            </a:r>
            <a:r>
              <a:rPr lang="cs-CZ" sz="1800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explores</a:t>
            </a:r>
            <a:r>
              <a:rPr lang="cs-CZ" sz="18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cs-CZ" sz="1800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strategies</a:t>
            </a:r>
            <a:r>
              <a:rPr lang="cs-CZ" sz="18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to </a:t>
            </a:r>
            <a:r>
              <a:rPr lang="cs-CZ" sz="1800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adapt</a:t>
            </a:r>
            <a:r>
              <a:rPr lang="cs-CZ" sz="18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br>
              <a:rPr lang="cs-CZ" sz="18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</a:br>
            <a:r>
              <a:rPr lang="cs-CZ" sz="18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to </a:t>
            </a:r>
            <a:r>
              <a:rPr lang="cs-CZ" sz="1800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power</a:t>
            </a:r>
            <a:r>
              <a:rPr lang="cs-CZ" sz="18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cs-CZ" sz="1800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quality</a:t>
            </a:r>
            <a:r>
              <a:rPr lang="cs-CZ" sz="18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cs-CZ" sz="1800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issues</a:t>
            </a:r>
            <a:r>
              <a:rPr lang="cs-CZ" sz="18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cs-CZ" sz="1800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from</a:t>
            </a:r>
            <a:r>
              <a:rPr lang="cs-CZ" sz="18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cs-CZ" sz="1800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the</a:t>
            </a:r>
            <a:r>
              <a:rPr lang="cs-CZ" sz="18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cs-CZ" sz="1800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supplier</a:t>
            </a:r>
            <a:r>
              <a:rPr lang="cs-CZ" sz="18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.</a:t>
            </a:r>
          </a:p>
          <a:p>
            <a:pPr marL="0" marR="0">
              <a:lnSpc>
                <a:spcPct val="100000"/>
              </a:lnSpc>
              <a:spcAft>
                <a:spcPts val="800"/>
              </a:spcAft>
              <a:buClr>
                <a:srgbClr val="2098D3"/>
              </a:buClr>
            </a:pPr>
            <a:r>
              <a:rPr lang="cs-CZ" sz="1800" b="1" kern="100" dirty="0" err="1"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Exploitable</a:t>
            </a:r>
            <a:r>
              <a:rPr lang="cs-CZ" sz="1800" b="1" kern="100" dirty="0"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cs-CZ" sz="1800" b="1" kern="100" dirty="0" err="1"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results</a:t>
            </a:r>
            <a:r>
              <a:rPr lang="cs-CZ" sz="1800" kern="100" dirty="0"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:</a:t>
            </a:r>
          </a:p>
          <a:p>
            <a:pPr marL="457200" lvl="1">
              <a:lnSpc>
                <a:spcPct val="100000"/>
              </a:lnSpc>
              <a:spcAft>
                <a:spcPts val="800"/>
              </a:spcAft>
              <a:buClr>
                <a:srgbClr val="2098D3"/>
              </a:buClr>
            </a:pPr>
            <a:r>
              <a:rPr lang="cs-CZ" sz="1400" b="1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Tool</a:t>
            </a:r>
            <a:r>
              <a:rPr lang="cs-CZ" sz="1400" b="1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:</a:t>
            </a:r>
            <a:r>
              <a:rPr lang="cs-CZ" sz="14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cs-CZ" sz="1400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Presents</a:t>
            </a:r>
            <a:r>
              <a:rPr lang="cs-CZ" sz="14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a </a:t>
            </a:r>
            <a:r>
              <a:rPr lang="cs-CZ" sz="1400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schematic</a:t>
            </a:r>
            <a:r>
              <a:rPr lang="cs-CZ" sz="14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cs-CZ" sz="1400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for</a:t>
            </a:r>
            <a:r>
              <a:rPr lang="cs-CZ" sz="14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cs-CZ" sz="1400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connecting</a:t>
            </a:r>
            <a:r>
              <a:rPr lang="cs-CZ" sz="14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cs-CZ" sz="1400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devices</a:t>
            </a:r>
            <a:r>
              <a:rPr lang="cs-CZ" sz="14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in a </a:t>
            </a:r>
            <a:r>
              <a:rPr lang="cs-CZ" sz="1400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sequence</a:t>
            </a:r>
            <a:r>
              <a:rPr lang="cs-CZ" sz="14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cs-CZ" sz="1400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designed</a:t>
            </a:r>
            <a:r>
              <a:rPr lang="cs-CZ" sz="14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to </a:t>
            </a:r>
            <a:r>
              <a:rPr lang="cs-CZ" sz="1400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mitigate</a:t>
            </a:r>
            <a:r>
              <a:rPr lang="cs-CZ" sz="14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cs-CZ" sz="1400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power</a:t>
            </a:r>
            <a:r>
              <a:rPr lang="cs-CZ" sz="14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br>
              <a:rPr lang="cs-CZ" sz="14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</a:br>
            <a:r>
              <a:rPr lang="cs-CZ" sz="1400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quality</a:t>
            </a:r>
            <a:r>
              <a:rPr lang="cs-CZ" sz="14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cs-CZ" sz="1400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issues</a:t>
            </a:r>
            <a:r>
              <a:rPr lang="cs-CZ" sz="14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cs-CZ" sz="1400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while</a:t>
            </a:r>
            <a:r>
              <a:rPr lang="cs-CZ" sz="14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cs-CZ" sz="1400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simultaneously</a:t>
            </a:r>
            <a:r>
              <a:rPr lang="cs-CZ" sz="14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cs-CZ" sz="1400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reducing</a:t>
            </a:r>
            <a:r>
              <a:rPr lang="cs-CZ" sz="14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cs-CZ" sz="1400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costs</a:t>
            </a:r>
            <a:r>
              <a:rPr lang="cs-CZ" sz="14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and </a:t>
            </a:r>
            <a:r>
              <a:rPr lang="cs-CZ" sz="1400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emissions</a:t>
            </a:r>
            <a:r>
              <a:rPr lang="cs-CZ" sz="14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cs-CZ" sz="1400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based</a:t>
            </a:r>
            <a:r>
              <a:rPr lang="cs-CZ" sz="14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on user </a:t>
            </a:r>
            <a:r>
              <a:rPr lang="cs-CZ" sz="1400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inputs</a:t>
            </a:r>
            <a:r>
              <a:rPr lang="cs-CZ" sz="14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.</a:t>
            </a:r>
          </a:p>
          <a:p>
            <a:pPr marL="457200" lvl="1">
              <a:lnSpc>
                <a:spcPct val="100000"/>
              </a:lnSpc>
              <a:spcAft>
                <a:spcPts val="800"/>
              </a:spcAft>
              <a:buClr>
                <a:srgbClr val="2098D3"/>
              </a:buClr>
            </a:pPr>
            <a:r>
              <a:rPr lang="cs-CZ" sz="1400" b="1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Webpage</a:t>
            </a:r>
            <a:r>
              <a:rPr lang="cs-CZ" sz="1400" b="1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:</a:t>
            </a:r>
            <a:r>
              <a:rPr lang="cs-CZ" sz="14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cs-CZ" sz="1400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This</a:t>
            </a:r>
            <a:r>
              <a:rPr lang="cs-CZ" sz="14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cs-CZ" sz="1400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webpage</a:t>
            </a:r>
            <a:r>
              <a:rPr lang="cs-CZ" sz="14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cs-CZ" sz="1400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offers</a:t>
            </a:r>
            <a:r>
              <a:rPr lang="cs-CZ" sz="14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cs-CZ" sz="1400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insights</a:t>
            </a:r>
            <a:r>
              <a:rPr lang="cs-CZ" sz="14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cs-CZ" sz="1400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from</a:t>
            </a:r>
            <a:r>
              <a:rPr lang="cs-CZ" sz="14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cs-CZ" sz="1400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research</a:t>
            </a:r>
            <a:r>
              <a:rPr lang="cs-CZ" sz="14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and </a:t>
            </a:r>
            <a:r>
              <a:rPr lang="cs-CZ" sz="1400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questionnaires</a:t>
            </a:r>
            <a:r>
              <a:rPr lang="cs-CZ" sz="14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, </a:t>
            </a:r>
            <a:br>
              <a:rPr lang="cs-CZ" sz="14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</a:br>
            <a:r>
              <a:rPr lang="cs-CZ" sz="1400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practical</a:t>
            </a:r>
            <a:r>
              <a:rPr lang="cs-CZ" sz="14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cs-CZ" sz="1400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examples</a:t>
            </a:r>
            <a:r>
              <a:rPr lang="cs-CZ" sz="14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, and a </a:t>
            </a:r>
            <a:r>
              <a:rPr lang="cs-CZ" sz="1400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guide</a:t>
            </a:r>
            <a:r>
              <a:rPr lang="cs-CZ" sz="14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to </a:t>
            </a:r>
            <a:r>
              <a:rPr lang="cs-CZ" sz="1400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using</a:t>
            </a:r>
            <a:r>
              <a:rPr lang="cs-CZ" sz="14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cs-CZ" sz="1400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the</a:t>
            </a:r>
            <a:r>
              <a:rPr lang="cs-CZ" sz="14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cs-CZ" sz="1400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tool</a:t>
            </a:r>
            <a:r>
              <a:rPr lang="cs-CZ" sz="14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.</a:t>
            </a:r>
          </a:p>
          <a:p>
            <a:pPr marL="0" marR="0">
              <a:lnSpc>
                <a:spcPct val="115000"/>
              </a:lnSpc>
              <a:spcAft>
                <a:spcPts val="800"/>
              </a:spcAft>
              <a:buClr>
                <a:srgbClr val="2098D3"/>
              </a:buClr>
            </a:pPr>
            <a:endParaRPr lang="cs-CZ" sz="1800" kern="100" dirty="0">
              <a:latin typeface="Arial" panose="020B06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0" marR="0">
              <a:lnSpc>
                <a:spcPct val="115000"/>
              </a:lnSpc>
              <a:spcAft>
                <a:spcPts val="800"/>
              </a:spcAft>
              <a:buClr>
                <a:srgbClr val="2098D3"/>
              </a:buClr>
            </a:pPr>
            <a:endParaRPr lang="cs-CZ" sz="1800" kern="100" dirty="0">
              <a:latin typeface="Arial" panose="020B06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0" marR="0">
              <a:lnSpc>
                <a:spcPct val="115000"/>
              </a:lnSpc>
              <a:spcAft>
                <a:spcPts val="800"/>
              </a:spcAft>
              <a:buClr>
                <a:srgbClr val="2098D3"/>
              </a:buClr>
            </a:pPr>
            <a:endParaRPr lang="cs-CZ" sz="1800" kern="100" dirty="0">
              <a:effectLst/>
              <a:latin typeface="Arial" panose="020B06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0" marR="0">
              <a:lnSpc>
                <a:spcPct val="115000"/>
              </a:lnSpc>
              <a:spcAft>
                <a:spcPts val="800"/>
              </a:spcAft>
              <a:buClr>
                <a:srgbClr val="2098D3"/>
              </a:buClr>
            </a:pPr>
            <a:endParaRPr lang="cs-CZ" sz="1800" kern="100" dirty="0">
              <a:effectLst/>
              <a:latin typeface="Arial" panose="020B06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78EC9E-C775-972A-27DE-75D06B8659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755FC8E-FC30-AD4F-98FC-0C4CC9723D0F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8" name="Google Shape;196;p5">
            <a:extLst>
              <a:ext uri="{FF2B5EF4-FFF2-40B4-BE49-F238E27FC236}">
                <a16:creationId xmlns:a16="http://schemas.microsoft.com/office/drawing/2014/main" id="{8418B235-4078-D560-759C-D83AC28175B4}"/>
              </a:ext>
            </a:extLst>
          </p:cNvPr>
          <p:cNvSpPr/>
          <p:nvPr/>
        </p:nvSpPr>
        <p:spPr>
          <a:xfrm>
            <a:off x="8635781" y="929055"/>
            <a:ext cx="2353237" cy="2338529"/>
          </a:xfrm>
          <a:prstGeom prst="ellipse">
            <a:avLst/>
          </a:prstGeom>
          <a:solidFill>
            <a:srgbClr val="2098D3"/>
          </a:solidFill>
          <a:ln w="19050" cap="rnd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lt1"/>
                </a:solidFill>
                <a:latin typeface="Arial" panose="020B0604020202020204" pitchFamily="34" charset="0"/>
                <a:ea typeface="Trebuchet MS"/>
                <a:cs typeface="Arial" panose="020B0604020202020204" pitchFamily="34" charset="0"/>
                <a:sym typeface="Trebuchet MS"/>
              </a:rPr>
              <a:t>D7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lt1"/>
                </a:solidFill>
                <a:latin typeface="Arial" panose="020B0604020202020204" pitchFamily="34" charset="0"/>
                <a:ea typeface="Trebuchet MS"/>
                <a:cs typeface="Arial" panose="020B0604020202020204" pitchFamily="34" charset="0"/>
                <a:sym typeface="Trebuchet MS"/>
              </a:rPr>
              <a:t>A streamlined energy chain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cs-CZ" sz="1600" i="1" dirty="0">
                <a:solidFill>
                  <a:schemeClr val="lt1"/>
                </a:solidFill>
                <a:latin typeface="Arial" panose="020B0604020202020204" pitchFamily="34" charset="0"/>
                <a:ea typeface="Trebuchet MS"/>
                <a:cs typeface="Arial" panose="020B0604020202020204" pitchFamily="34" charset="0"/>
                <a:sym typeface="Trebuchet MS"/>
              </a:rPr>
              <a:t>2.2027</a:t>
            </a:r>
            <a:endParaRPr lang="en-US" sz="1600" b="0" i="1" u="none" strike="noStrike" cap="none" dirty="0">
              <a:solidFill>
                <a:schemeClr val="lt1"/>
              </a:solidFill>
              <a:latin typeface="Arial" panose="020B0604020202020204" pitchFamily="34" charset="0"/>
              <a:ea typeface="Trebuchet MS"/>
              <a:cs typeface="Arial" panose="020B0604020202020204" pitchFamily="34" charset="0"/>
              <a:sym typeface="Trebuchet MS"/>
            </a:endParaRPr>
          </a:p>
        </p:txBody>
      </p:sp>
      <p:sp>
        <p:nvSpPr>
          <p:cNvPr id="9" name="Google Shape;196;p5">
            <a:extLst>
              <a:ext uri="{FF2B5EF4-FFF2-40B4-BE49-F238E27FC236}">
                <a16:creationId xmlns:a16="http://schemas.microsoft.com/office/drawing/2014/main" id="{E2C1FDC4-D01E-A4DE-B20C-1F8E4A5A3184}"/>
              </a:ext>
            </a:extLst>
          </p:cNvPr>
          <p:cNvSpPr/>
          <p:nvPr/>
        </p:nvSpPr>
        <p:spPr>
          <a:xfrm>
            <a:off x="8717120" y="3446921"/>
            <a:ext cx="2353237" cy="2338529"/>
          </a:xfrm>
          <a:prstGeom prst="ellipse">
            <a:avLst/>
          </a:prstGeom>
          <a:solidFill>
            <a:srgbClr val="3D9C9E"/>
          </a:solidFill>
          <a:ln w="19050" cap="rnd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cs-CZ" sz="1600" b="0" i="0" u="none" strike="noStrike" cap="none" dirty="0">
                <a:solidFill>
                  <a:schemeClr val="lt1"/>
                </a:solidFill>
                <a:latin typeface="Arial" panose="020B0604020202020204" pitchFamily="34" charset="0"/>
                <a:ea typeface="Trebuchet MS"/>
                <a:cs typeface="Arial" panose="020B0604020202020204" pitchFamily="34" charset="0"/>
                <a:sym typeface="Trebuchet MS"/>
              </a:rPr>
              <a:t>M3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lt1"/>
                </a:solidFill>
                <a:latin typeface="Arial" panose="020B0604020202020204" pitchFamily="34" charset="0"/>
                <a:ea typeface="Trebuchet MS"/>
                <a:cs typeface="Arial" panose="020B0604020202020204" pitchFamily="34" charset="0"/>
                <a:sym typeface="Trebuchet MS"/>
              </a:rPr>
              <a:t>Functional prototype of technology chain (UPS, UPQ, DA, PVP)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tabLst/>
              <a:defRPr/>
            </a:pPr>
            <a:r>
              <a:rPr lang="cs-CZ" sz="1600" i="1" dirty="0">
                <a:solidFill>
                  <a:schemeClr val="lt1"/>
                </a:solidFill>
                <a:latin typeface="Arial" panose="020B0604020202020204" pitchFamily="34" charset="0"/>
                <a:ea typeface="Trebuchet MS"/>
                <a:cs typeface="Arial" panose="020B0604020202020204" pitchFamily="34" charset="0"/>
                <a:sym typeface="Trebuchet MS"/>
              </a:rPr>
              <a:t>3.2026</a:t>
            </a:r>
            <a:endParaRPr lang="en-US" sz="1600" b="0" i="1" u="none" strike="noStrike" cap="none" dirty="0">
              <a:solidFill>
                <a:schemeClr val="lt1"/>
              </a:solidFill>
              <a:latin typeface="Arial" panose="020B0604020202020204" pitchFamily="34" charset="0"/>
              <a:ea typeface="Trebuchet MS"/>
              <a:cs typeface="Arial" panose="020B0604020202020204" pitchFamily="34" charset="0"/>
              <a:sym typeface="Trebuchet M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E6F0874-1290-1CE4-85C2-FAC4705A03A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848624" y="4384778"/>
            <a:ext cx="5745300" cy="1803793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8A614888-9771-0072-F6D1-29FA9F6A6B35}"/>
              </a:ext>
            </a:extLst>
          </p:cNvPr>
          <p:cNvSpPr txBox="1">
            <a:spLocks/>
          </p:cNvSpPr>
          <p:nvPr/>
        </p:nvSpPr>
        <p:spPr>
          <a:xfrm>
            <a:off x="555253" y="417803"/>
            <a:ext cx="6089387" cy="511252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rgbClr val="2098D3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cs-CZ" dirty="0" err="1"/>
              <a:t>FlexRICAN</a:t>
            </a:r>
            <a:r>
              <a:rPr lang="cs-CZ" dirty="0"/>
              <a:t> WP4.1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13881800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2446D7-0355-0C32-65C7-930A97E558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bdélník 16">
            <a:extLst>
              <a:ext uri="{FF2B5EF4-FFF2-40B4-BE49-F238E27FC236}">
                <a16:creationId xmlns:a16="http://schemas.microsoft.com/office/drawing/2014/main" id="{F69B3132-4550-E95F-6439-E04C3EA52BDD}"/>
              </a:ext>
            </a:extLst>
          </p:cNvPr>
          <p:cNvSpPr/>
          <p:nvPr/>
        </p:nvSpPr>
        <p:spPr>
          <a:xfrm>
            <a:off x="705833" y="3646659"/>
            <a:ext cx="7492921" cy="2583117"/>
          </a:xfrm>
          <a:prstGeom prst="rect">
            <a:avLst/>
          </a:prstGeom>
          <a:solidFill>
            <a:schemeClr val="bg1"/>
          </a:solidFill>
          <a:ln w="88900">
            <a:solidFill>
              <a:srgbClr val="2098D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Power output reserves</a:t>
            </a:r>
          </a:p>
          <a:p>
            <a:pPr algn="ctr"/>
            <a:r>
              <a:rPr lang="en-US" dirty="0"/>
              <a:t>(% of peak output of </a:t>
            </a:r>
          </a:p>
          <a:p>
            <a:pPr algn="ctr"/>
            <a:r>
              <a:rPr lang="en-US" dirty="0"/>
              <a:t>primary reserves)</a:t>
            </a:r>
            <a:endParaRPr lang="cs-CZ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C719C4-820E-3BA4-406D-99CE90B3CE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5253" y="923356"/>
            <a:ext cx="11245946" cy="576262"/>
          </a:xfrm>
        </p:spPr>
        <p:txBody>
          <a:bodyPr/>
          <a:lstStyle/>
          <a:p>
            <a:r>
              <a:rPr lang="en-US" b="1" dirty="0"/>
              <a:t>Electrical storage for power modulation</a:t>
            </a:r>
            <a:endParaRPr lang="en-SE" b="1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C927934-015C-596F-A567-ADEA043C255D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555253" y="1615617"/>
            <a:ext cx="6719307" cy="1813383"/>
          </a:xfrm>
          <a:prstGeom prst="rect">
            <a:avLst/>
          </a:prstGeom>
        </p:spPr>
        <p:txBody>
          <a:bodyPr/>
          <a:lstStyle/>
          <a:p>
            <a:pPr>
              <a:buClr>
                <a:srgbClr val="2098D3"/>
              </a:buClr>
            </a:pPr>
            <a:r>
              <a:rPr lang="cs-CZ" sz="1800" kern="100" dirty="0" err="1">
                <a:effectLst/>
                <a:ea typeface="Aptos" panose="020B0004020202020204" pitchFamily="34" charset="0"/>
              </a:rPr>
              <a:t>This</a:t>
            </a:r>
            <a:r>
              <a:rPr lang="cs-CZ" sz="1800" kern="100" dirty="0">
                <a:effectLst/>
                <a:ea typeface="Aptos" panose="020B0004020202020204" pitchFamily="34" charset="0"/>
              </a:rPr>
              <a:t> </a:t>
            </a:r>
            <a:r>
              <a:rPr lang="cs-CZ" sz="1800" kern="100" dirty="0" err="1">
                <a:effectLst/>
                <a:ea typeface="Aptos" panose="020B0004020202020204" pitchFamily="34" charset="0"/>
              </a:rPr>
              <a:t>work</a:t>
            </a:r>
            <a:r>
              <a:rPr lang="cs-CZ" sz="1800" kern="100" dirty="0">
                <a:effectLst/>
                <a:ea typeface="Aptos" panose="020B0004020202020204" pitchFamily="34" charset="0"/>
              </a:rPr>
              <a:t> </a:t>
            </a:r>
            <a:r>
              <a:rPr lang="cs-CZ" sz="1800" kern="100" dirty="0" err="1">
                <a:effectLst/>
                <a:ea typeface="Aptos" panose="020B0004020202020204" pitchFamily="34" charset="0"/>
              </a:rPr>
              <a:t>package</a:t>
            </a:r>
            <a:r>
              <a:rPr lang="cs-CZ" sz="1800" kern="100" dirty="0">
                <a:effectLst/>
                <a:ea typeface="Aptos" panose="020B0004020202020204" pitchFamily="34" charset="0"/>
              </a:rPr>
              <a:t> </a:t>
            </a:r>
            <a:r>
              <a:rPr lang="cs-CZ" sz="1800" kern="100" dirty="0" err="1">
                <a:effectLst/>
                <a:ea typeface="Aptos" panose="020B0004020202020204" pitchFamily="34" charset="0"/>
              </a:rPr>
              <a:t>studies</a:t>
            </a:r>
            <a:r>
              <a:rPr lang="cs-CZ" sz="1800" kern="100" dirty="0">
                <a:effectLst/>
                <a:ea typeface="Aptos" panose="020B0004020202020204" pitchFamily="34" charset="0"/>
              </a:rPr>
              <a:t> </a:t>
            </a:r>
            <a:r>
              <a:rPr lang="cs-CZ" sz="1800" kern="100" dirty="0" err="1">
                <a:effectLst/>
                <a:ea typeface="Aptos" panose="020B0004020202020204" pitchFamily="34" charset="0"/>
              </a:rPr>
              <a:t>the</a:t>
            </a:r>
            <a:r>
              <a:rPr lang="cs-CZ" sz="1800" kern="100" dirty="0">
                <a:effectLst/>
                <a:ea typeface="Aptos" panose="020B0004020202020204" pitchFamily="34" charset="0"/>
              </a:rPr>
              <a:t> </a:t>
            </a:r>
            <a:r>
              <a:rPr lang="cs-CZ" sz="1800" b="1" kern="100" dirty="0" err="1">
                <a:effectLst/>
                <a:ea typeface="Aptos" panose="020B0004020202020204" pitchFamily="34" charset="0"/>
              </a:rPr>
              <a:t>impact</a:t>
            </a:r>
            <a:r>
              <a:rPr lang="cs-CZ" sz="1800" b="1" kern="100" dirty="0">
                <a:effectLst/>
                <a:ea typeface="Aptos" panose="020B0004020202020204" pitchFamily="34" charset="0"/>
              </a:rPr>
              <a:t> </a:t>
            </a:r>
            <a:r>
              <a:rPr lang="cs-CZ" sz="1800" b="1" kern="100" dirty="0" err="1">
                <a:effectLst/>
                <a:ea typeface="Aptos" panose="020B0004020202020204" pitchFamily="34" charset="0"/>
              </a:rPr>
              <a:t>of</a:t>
            </a:r>
            <a:r>
              <a:rPr lang="cs-CZ" sz="1800" b="1" kern="100" dirty="0">
                <a:effectLst/>
                <a:ea typeface="Aptos" panose="020B0004020202020204" pitchFamily="34" charset="0"/>
              </a:rPr>
              <a:t> </a:t>
            </a:r>
            <a:r>
              <a:rPr lang="cs-CZ" sz="1800" b="1" kern="100" dirty="0" err="1">
                <a:effectLst/>
                <a:ea typeface="Aptos" panose="020B0004020202020204" pitchFamily="34" charset="0"/>
              </a:rPr>
              <a:t>internal</a:t>
            </a:r>
            <a:r>
              <a:rPr lang="cs-CZ" sz="1800" b="1" kern="100" dirty="0">
                <a:effectLst/>
                <a:ea typeface="Aptos" panose="020B0004020202020204" pitchFamily="34" charset="0"/>
              </a:rPr>
              <a:t> </a:t>
            </a:r>
            <a:r>
              <a:rPr lang="cs-CZ" sz="1800" b="1" kern="100" dirty="0" err="1">
                <a:effectLst/>
                <a:ea typeface="Aptos" panose="020B0004020202020204" pitchFamily="34" charset="0"/>
              </a:rPr>
              <a:t>electrical</a:t>
            </a:r>
            <a:r>
              <a:rPr lang="cs-CZ" sz="1800" b="1" kern="100" dirty="0">
                <a:effectLst/>
                <a:ea typeface="Aptos" panose="020B0004020202020204" pitchFamily="34" charset="0"/>
              </a:rPr>
              <a:t> </a:t>
            </a:r>
            <a:r>
              <a:rPr lang="cs-CZ" sz="1800" b="1" kern="100" dirty="0" err="1">
                <a:effectLst/>
                <a:ea typeface="Aptos" panose="020B0004020202020204" pitchFamily="34" charset="0"/>
              </a:rPr>
              <a:t>power</a:t>
            </a:r>
            <a:r>
              <a:rPr lang="cs-CZ" sz="1800" b="1" kern="100" dirty="0">
                <a:effectLst/>
                <a:ea typeface="Aptos" panose="020B0004020202020204" pitchFamily="34" charset="0"/>
              </a:rPr>
              <a:t> </a:t>
            </a:r>
            <a:r>
              <a:rPr lang="cs-CZ" sz="1800" b="1" kern="100" dirty="0" err="1">
                <a:effectLst/>
                <a:ea typeface="Aptos" panose="020B0004020202020204" pitchFamily="34" charset="0"/>
              </a:rPr>
              <a:t>storage</a:t>
            </a:r>
            <a:r>
              <a:rPr lang="cs-CZ" sz="1800" b="1" kern="100" dirty="0">
                <a:effectLst/>
                <a:ea typeface="Aptos" panose="020B0004020202020204" pitchFamily="34" charset="0"/>
              </a:rPr>
              <a:t> on </a:t>
            </a:r>
            <a:r>
              <a:rPr lang="cs-CZ" sz="1800" b="1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the</a:t>
            </a:r>
            <a:r>
              <a:rPr lang="cs-CZ" sz="1800" b="1" kern="100" dirty="0">
                <a:effectLst/>
                <a:ea typeface="Aptos" panose="020B0004020202020204" pitchFamily="34" charset="0"/>
              </a:rPr>
              <a:t> </a:t>
            </a:r>
            <a:r>
              <a:rPr lang="cs-CZ" sz="1800" b="1" kern="100" dirty="0" err="1">
                <a:effectLst/>
                <a:ea typeface="Aptos" panose="020B0004020202020204" pitchFamily="34" charset="0"/>
              </a:rPr>
              <a:t>external</a:t>
            </a:r>
            <a:r>
              <a:rPr lang="cs-CZ" sz="1800" b="1" kern="100" dirty="0">
                <a:effectLst/>
                <a:ea typeface="Aptos" panose="020B0004020202020204" pitchFamily="34" charset="0"/>
              </a:rPr>
              <a:t> </a:t>
            </a:r>
            <a:r>
              <a:rPr lang="cs-CZ" sz="1800" b="1" kern="100" dirty="0" err="1">
                <a:effectLst/>
                <a:ea typeface="Aptos" panose="020B0004020202020204" pitchFamily="34" charset="0"/>
              </a:rPr>
              <a:t>electrical</a:t>
            </a:r>
            <a:r>
              <a:rPr lang="cs-CZ" sz="1800" b="1" kern="100" dirty="0">
                <a:effectLst/>
                <a:ea typeface="Aptos" panose="020B0004020202020204" pitchFamily="34" charset="0"/>
              </a:rPr>
              <a:t> network </a:t>
            </a:r>
            <a:r>
              <a:rPr lang="cs-CZ" sz="1800" kern="100" dirty="0">
                <a:effectLst/>
                <a:ea typeface="Aptos" panose="020B0004020202020204" pitchFamily="34" charset="0"/>
              </a:rPr>
              <a:t>by </a:t>
            </a:r>
            <a:r>
              <a:rPr lang="cs-CZ" sz="1800" kern="100" dirty="0" err="1">
                <a:effectLst/>
                <a:ea typeface="Aptos" panose="020B0004020202020204" pitchFamily="34" charset="0"/>
              </a:rPr>
              <a:t>joining</a:t>
            </a:r>
            <a:r>
              <a:rPr lang="cs-CZ" sz="1800" kern="100" dirty="0">
                <a:effectLst/>
                <a:ea typeface="Aptos" panose="020B0004020202020204" pitchFamily="34" charset="0"/>
              </a:rPr>
              <a:t> </a:t>
            </a:r>
            <a:r>
              <a:rPr lang="cs-CZ" sz="1800" kern="100" dirty="0" err="1">
                <a:effectLst/>
                <a:ea typeface="Aptos" panose="020B0004020202020204" pitchFamily="34" charset="0"/>
              </a:rPr>
              <a:t>the</a:t>
            </a:r>
            <a:r>
              <a:rPr lang="cs-CZ" sz="1800" kern="100" dirty="0">
                <a:effectLst/>
                <a:ea typeface="Aptos" panose="020B0004020202020204" pitchFamily="34" charset="0"/>
              </a:rPr>
              <a:t> </a:t>
            </a:r>
            <a:r>
              <a:rPr lang="cs-CZ" sz="1800" kern="100" dirty="0" err="1">
                <a:effectLst/>
                <a:ea typeface="Aptos" panose="020B0004020202020204" pitchFamily="34" charset="0"/>
              </a:rPr>
              <a:t>primary</a:t>
            </a:r>
            <a:r>
              <a:rPr lang="cs-CZ" sz="1800" kern="100" dirty="0">
                <a:effectLst/>
                <a:ea typeface="Aptos" panose="020B0004020202020204" pitchFamily="34" charset="0"/>
              </a:rPr>
              <a:t> and </a:t>
            </a:r>
            <a:r>
              <a:rPr lang="cs-CZ" sz="1800" kern="100" dirty="0" err="1">
                <a:effectLst/>
                <a:ea typeface="Aptos" panose="020B0004020202020204" pitchFamily="34" charset="0"/>
              </a:rPr>
              <a:t>secondary</a:t>
            </a:r>
            <a:r>
              <a:rPr lang="cs-CZ" sz="1800" kern="100" dirty="0">
                <a:effectLst/>
                <a:ea typeface="Aptos" panose="020B0004020202020204" pitchFamily="34" charset="0"/>
              </a:rPr>
              <a:t> </a:t>
            </a:r>
            <a:r>
              <a:rPr lang="cs-CZ" sz="1800" kern="100" dirty="0" err="1">
                <a:effectLst/>
                <a:ea typeface="Aptos" panose="020B0004020202020204" pitchFamily="34" charset="0"/>
              </a:rPr>
              <a:t>reserve</a:t>
            </a:r>
            <a:r>
              <a:rPr lang="cs-CZ" sz="1800" kern="100" dirty="0">
                <a:effectLst/>
                <a:ea typeface="Aptos" panose="020B0004020202020204" pitchFamily="34" charset="0"/>
              </a:rPr>
              <a:t> </a:t>
            </a:r>
            <a:r>
              <a:rPr lang="cs-CZ" sz="1800" kern="100" dirty="0" err="1">
                <a:effectLst/>
                <a:ea typeface="Aptos" panose="020B0004020202020204" pitchFamily="34" charset="0"/>
              </a:rPr>
              <a:t>mechanisms</a:t>
            </a:r>
            <a:r>
              <a:rPr lang="cs-CZ" sz="1800" kern="100" dirty="0">
                <a:effectLst/>
                <a:ea typeface="Aptos" panose="020B0004020202020204" pitchFamily="34" charset="0"/>
              </a:rPr>
              <a:t>.</a:t>
            </a:r>
          </a:p>
          <a:p>
            <a:pPr>
              <a:buClr>
                <a:srgbClr val="2098D3"/>
              </a:buClr>
            </a:pPr>
            <a:r>
              <a:rPr lang="cs-CZ" sz="1800" kern="100" dirty="0" err="1">
                <a:ea typeface="Aptos" panose="020B0004020202020204" pitchFamily="34" charset="0"/>
              </a:rPr>
              <a:t>Revenues</a:t>
            </a:r>
            <a:r>
              <a:rPr lang="cs-CZ" sz="1800" kern="100" dirty="0">
                <a:ea typeface="Aptos" panose="020B0004020202020204" pitchFamily="34" charset="0"/>
              </a:rPr>
              <a:t> </a:t>
            </a:r>
            <a:r>
              <a:rPr lang="cs-CZ" sz="1800" kern="100" dirty="0" err="1">
                <a:ea typeface="Aptos" panose="020B0004020202020204" pitchFamily="34" charset="0"/>
              </a:rPr>
              <a:t>through</a:t>
            </a:r>
            <a:r>
              <a:rPr lang="cs-CZ" sz="1800" kern="100" dirty="0">
                <a:ea typeface="Aptos" panose="020B0004020202020204" pitchFamily="34" charset="0"/>
              </a:rPr>
              <a:t> </a:t>
            </a:r>
            <a:r>
              <a:rPr lang="cs-CZ" sz="1800" kern="100" dirty="0" err="1">
                <a:ea typeface="Aptos" panose="020B0004020202020204" pitchFamily="34" charset="0"/>
              </a:rPr>
              <a:t>ancillary</a:t>
            </a:r>
            <a:r>
              <a:rPr lang="cs-CZ" sz="1800" kern="100" dirty="0">
                <a:ea typeface="Aptos" panose="020B0004020202020204" pitchFamily="34" charset="0"/>
              </a:rPr>
              <a:t> </a:t>
            </a:r>
            <a:r>
              <a:rPr lang="cs-CZ" sz="1800" kern="100" dirty="0" err="1">
                <a:ea typeface="Aptos" panose="020B0004020202020204" pitchFamily="34" charset="0"/>
              </a:rPr>
              <a:t>services</a:t>
            </a:r>
            <a:endParaRPr lang="cs-CZ" sz="1800" kern="100" dirty="0">
              <a:ea typeface="Aptos" panose="020B0004020202020204" pitchFamily="34" charset="0"/>
            </a:endParaRPr>
          </a:p>
          <a:p>
            <a:pPr>
              <a:buClr>
                <a:srgbClr val="2098D3"/>
              </a:buClr>
            </a:pPr>
            <a:r>
              <a:rPr lang="cs-CZ" sz="1800" kern="100" dirty="0" err="1">
                <a:effectLst/>
                <a:ea typeface="Aptos" panose="020B0004020202020204" pitchFamily="34" charset="0"/>
              </a:rPr>
              <a:t>Minimizing</a:t>
            </a:r>
            <a:r>
              <a:rPr lang="cs-CZ" sz="1800" kern="100" dirty="0">
                <a:effectLst/>
                <a:ea typeface="Aptos" panose="020B0004020202020204" pitchFamily="34" charset="0"/>
              </a:rPr>
              <a:t> </a:t>
            </a:r>
            <a:r>
              <a:rPr lang="cs-CZ" sz="1800" kern="100" dirty="0" err="1">
                <a:effectLst/>
                <a:ea typeface="Aptos" panose="020B0004020202020204" pitchFamily="34" charset="0"/>
              </a:rPr>
              <a:t>the</a:t>
            </a:r>
            <a:r>
              <a:rPr lang="cs-CZ" sz="1800" kern="100" dirty="0">
                <a:effectLst/>
                <a:ea typeface="Aptos" panose="020B0004020202020204" pitchFamily="34" charset="0"/>
              </a:rPr>
              <a:t> </a:t>
            </a:r>
            <a:r>
              <a:rPr lang="cs-CZ" sz="1800" kern="100" dirty="0" err="1">
                <a:effectLst/>
                <a:ea typeface="Aptos" panose="020B0004020202020204" pitchFamily="34" charset="0"/>
              </a:rPr>
              <a:t>costs</a:t>
            </a:r>
            <a:endParaRPr lang="cs-CZ" sz="1800" kern="100" dirty="0">
              <a:effectLst/>
              <a:ea typeface="Aptos" panose="020B0004020202020204" pitchFamily="34" charset="0"/>
            </a:endParaRPr>
          </a:p>
          <a:p>
            <a:pPr marL="0" indent="0">
              <a:buClr>
                <a:srgbClr val="2098D3"/>
              </a:buClr>
              <a:buNone/>
            </a:pPr>
            <a:endParaRPr lang="cs-CZ" sz="1800" kern="100" dirty="0">
              <a:effectLst/>
              <a:ea typeface="Aptos" panose="020B0004020202020204" pitchFamily="34" charset="0"/>
            </a:endParaRPr>
          </a:p>
          <a:p>
            <a:pPr marL="0" indent="0">
              <a:buClr>
                <a:srgbClr val="2098D3"/>
              </a:buClr>
              <a:buNone/>
            </a:pPr>
            <a:endParaRPr lang="en-SE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31F73D-7192-1020-6EF2-2157F6145B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755FC8E-FC30-AD4F-98FC-0C4CC9723D0F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8" name="Google Shape;196;p5">
            <a:extLst>
              <a:ext uri="{FF2B5EF4-FFF2-40B4-BE49-F238E27FC236}">
                <a16:creationId xmlns:a16="http://schemas.microsoft.com/office/drawing/2014/main" id="{1AA6564B-0509-AF55-B1CB-0CAE508F0FF6}"/>
              </a:ext>
            </a:extLst>
          </p:cNvPr>
          <p:cNvSpPr/>
          <p:nvPr/>
        </p:nvSpPr>
        <p:spPr>
          <a:xfrm>
            <a:off x="8529102" y="1090471"/>
            <a:ext cx="2353237" cy="2338529"/>
          </a:xfrm>
          <a:prstGeom prst="ellipse">
            <a:avLst/>
          </a:prstGeom>
          <a:solidFill>
            <a:srgbClr val="33A2C8"/>
          </a:solidFill>
          <a:ln w="19050" cap="rnd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lt1"/>
                </a:solidFill>
                <a:latin typeface="Arial" panose="020B0604020202020204" pitchFamily="34" charset="0"/>
                <a:ea typeface="Trebuchet MS"/>
                <a:cs typeface="Arial" panose="020B0604020202020204" pitchFamily="34" charset="0"/>
                <a:sym typeface="Trebuchet MS"/>
              </a:rPr>
              <a:t>D8</a:t>
            </a:r>
            <a:endParaRPr lang="cs-CZ" sz="1600" b="0" i="0" u="none" strike="noStrike" cap="none" dirty="0">
              <a:solidFill>
                <a:schemeClr val="lt1"/>
              </a:solidFill>
              <a:latin typeface="Arial" panose="020B0604020202020204" pitchFamily="34" charset="0"/>
              <a:ea typeface="Trebuchet MS"/>
              <a:cs typeface="Arial" panose="020B0604020202020204" pitchFamily="34" charset="0"/>
              <a:sym typeface="Trebuchet M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lt1"/>
                </a:solidFill>
                <a:latin typeface="Arial" panose="020B0604020202020204" pitchFamily="34" charset="0"/>
                <a:ea typeface="Trebuchet MS"/>
                <a:cs typeface="Arial" panose="020B0604020202020204" pitchFamily="34" charset="0"/>
                <a:sym typeface="Trebuchet MS"/>
              </a:rPr>
              <a:t>Cost models for participation to fast demand-response service systems</a:t>
            </a:r>
            <a:endParaRPr lang="cs-CZ" sz="1600" b="0" i="0" u="none" strike="noStrike" cap="none" dirty="0">
              <a:solidFill>
                <a:schemeClr val="lt1"/>
              </a:solidFill>
              <a:latin typeface="Arial" panose="020B0604020202020204" pitchFamily="34" charset="0"/>
              <a:ea typeface="Trebuchet MS"/>
              <a:cs typeface="Arial" panose="020B0604020202020204" pitchFamily="34" charset="0"/>
              <a:sym typeface="Trebuchet M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cs-CZ" sz="1600" i="1" dirty="0">
                <a:solidFill>
                  <a:schemeClr val="lt1"/>
                </a:solidFill>
                <a:latin typeface="Arial" panose="020B0604020202020204" pitchFamily="34" charset="0"/>
                <a:ea typeface="Trebuchet MS"/>
                <a:cs typeface="Arial" panose="020B0604020202020204" pitchFamily="34" charset="0"/>
                <a:sym typeface="Trebuchet MS"/>
              </a:rPr>
              <a:t>2.2027</a:t>
            </a:r>
            <a:endParaRPr sz="1600" b="0" i="1" u="none" strike="noStrike" cap="none" dirty="0">
              <a:solidFill>
                <a:schemeClr val="lt1"/>
              </a:solidFill>
              <a:latin typeface="Arial" panose="020B0604020202020204" pitchFamily="34" charset="0"/>
              <a:ea typeface="Trebuchet MS"/>
              <a:cs typeface="Arial" panose="020B0604020202020204" pitchFamily="34" charset="0"/>
              <a:sym typeface="Trebuchet MS"/>
            </a:endParaRPr>
          </a:p>
        </p:txBody>
      </p:sp>
      <p:sp>
        <p:nvSpPr>
          <p:cNvPr id="9" name="Google Shape;196;p5">
            <a:extLst>
              <a:ext uri="{FF2B5EF4-FFF2-40B4-BE49-F238E27FC236}">
                <a16:creationId xmlns:a16="http://schemas.microsoft.com/office/drawing/2014/main" id="{0341775E-0891-67D9-945D-61F4AF2AA4BE}"/>
              </a:ext>
            </a:extLst>
          </p:cNvPr>
          <p:cNvSpPr/>
          <p:nvPr/>
        </p:nvSpPr>
        <p:spPr>
          <a:xfrm>
            <a:off x="8529101" y="3646659"/>
            <a:ext cx="2353237" cy="2338529"/>
          </a:xfrm>
          <a:prstGeom prst="ellipse">
            <a:avLst/>
          </a:prstGeom>
          <a:solidFill>
            <a:srgbClr val="3D9C9E"/>
          </a:solidFill>
          <a:ln w="19050" cap="rnd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400" b="0" i="0" u="none" strike="noStrike" cap="none" dirty="0">
                <a:solidFill>
                  <a:schemeClr val="lt1"/>
                </a:solidFill>
                <a:latin typeface="Arial" panose="020B0604020202020204" pitchFamily="34" charset="0"/>
                <a:ea typeface="Trebuchet MS"/>
                <a:cs typeface="Arial" panose="020B0604020202020204" pitchFamily="34" charset="0"/>
                <a:sym typeface="Trebuchet MS"/>
              </a:rPr>
              <a:t>M4</a:t>
            </a:r>
            <a:endParaRPr lang="cs-CZ" sz="1400" b="0" i="0" u="none" strike="noStrike" cap="none" dirty="0">
              <a:solidFill>
                <a:schemeClr val="lt1"/>
              </a:solidFill>
              <a:latin typeface="Arial" panose="020B0604020202020204" pitchFamily="34" charset="0"/>
              <a:ea typeface="Trebuchet MS"/>
              <a:cs typeface="Arial" panose="020B0604020202020204" pitchFamily="34" charset="0"/>
              <a:sym typeface="Trebuchet M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400" b="0" i="0" u="none" strike="noStrike" cap="none" dirty="0">
                <a:solidFill>
                  <a:schemeClr val="lt1"/>
                </a:solidFill>
                <a:latin typeface="Arial" panose="020B0604020202020204" pitchFamily="34" charset="0"/>
                <a:ea typeface="Trebuchet MS"/>
                <a:cs typeface="Arial" panose="020B0604020202020204" pitchFamily="34" charset="0"/>
                <a:sym typeface="Trebuchet MS"/>
              </a:rPr>
              <a:t>Procedure and Cost models for large capacity batteries or participation to service systems at one of the participant RI’s</a:t>
            </a:r>
            <a:endParaRPr lang="cs-CZ" sz="1400" b="0" i="0" u="none" strike="noStrike" cap="none" dirty="0">
              <a:solidFill>
                <a:schemeClr val="lt1"/>
              </a:solidFill>
              <a:latin typeface="Arial" panose="020B0604020202020204" pitchFamily="34" charset="0"/>
              <a:ea typeface="Trebuchet MS"/>
              <a:cs typeface="Arial" panose="020B0604020202020204" pitchFamily="34" charset="0"/>
              <a:sym typeface="Trebuchet M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cs-CZ" sz="1400" i="1" dirty="0">
                <a:solidFill>
                  <a:schemeClr val="lt1"/>
                </a:solidFill>
                <a:latin typeface="Arial" panose="020B0604020202020204" pitchFamily="34" charset="0"/>
                <a:ea typeface="Trebuchet MS"/>
                <a:cs typeface="Arial" panose="020B0604020202020204" pitchFamily="34" charset="0"/>
                <a:sym typeface="Trebuchet MS"/>
              </a:rPr>
              <a:t>9.2026</a:t>
            </a:r>
            <a:endParaRPr lang="en-US" sz="1400" b="0" i="1" u="none" strike="noStrike" cap="none" dirty="0">
              <a:solidFill>
                <a:schemeClr val="lt1"/>
              </a:solidFill>
              <a:latin typeface="Arial" panose="020B0604020202020204" pitchFamily="34" charset="0"/>
              <a:ea typeface="Trebuchet MS"/>
              <a:cs typeface="Arial" panose="020B0604020202020204" pitchFamily="34" charset="0"/>
              <a:sym typeface="Trebuchet MS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A9F56580-B590-8803-40C4-9DFD7B8D4999}"/>
              </a:ext>
            </a:extLst>
          </p:cNvPr>
          <p:cNvSpPr txBox="1">
            <a:spLocks/>
          </p:cNvSpPr>
          <p:nvPr/>
        </p:nvSpPr>
        <p:spPr>
          <a:xfrm>
            <a:off x="555253" y="417803"/>
            <a:ext cx="6089387" cy="511252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rgbClr val="2098D3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cs-CZ" dirty="0" err="1"/>
              <a:t>FlexRICAN</a:t>
            </a:r>
            <a:r>
              <a:rPr lang="cs-CZ" dirty="0"/>
              <a:t> WP4.2</a:t>
            </a:r>
            <a:endParaRPr lang="en-SE" dirty="0"/>
          </a:p>
        </p:txBody>
      </p:sp>
      <p:pic>
        <p:nvPicPr>
          <p:cNvPr id="13" name="Obrázek 12">
            <a:extLst>
              <a:ext uri="{FF2B5EF4-FFF2-40B4-BE49-F238E27FC236}">
                <a16:creationId xmlns:a16="http://schemas.microsoft.com/office/drawing/2014/main" id="{BA83C29D-312E-0493-AECC-BF59C9C2F2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9715" y="3859502"/>
            <a:ext cx="6324454" cy="2157429"/>
          </a:xfrm>
          <a:prstGeom prst="rect">
            <a:avLst/>
          </a:prstGeom>
        </p:spPr>
      </p:pic>
      <p:sp>
        <p:nvSpPr>
          <p:cNvPr id="14" name="TextovéPole 13">
            <a:extLst>
              <a:ext uri="{FF2B5EF4-FFF2-40B4-BE49-F238E27FC236}">
                <a16:creationId xmlns:a16="http://schemas.microsoft.com/office/drawing/2014/main" id="{A11A4F70-48A8-EAF5-7369-12F0F7CAC71E}"/>
              </a:ext>
            </a:extLst>
          </p:cNvPr>
          <p:cNvSpPr txBox="1"/>
          <p:nvPr/>
        </p:nvSpPr>
        <p:spPr>
          <a:xfrm rot="16200000">
            <a:off x="366221" y="4304456"/>
            <a:ext cx="156310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latin typeface="Arial" panose="020B0604020202020204" pitchFamily="34" charset="0"/>
                <a:cs typeface="Arial" panose="020B0604020202020204" pitchFamily="34" charset="0"/>
              </a:rPr>
              <a:t>Power output reserves</a:t>
            </a:r>
          </a:p>
          <a:p>
            <a:r>
              <a:rPr lang="en-US" sz="900" b="1" dirty="0">
                <a:latin typeface="Arial" panose="020B0604020202020204" pitchFamily="34" charset="0"/>
                <a:cs typeface="Arial" panose="020B0604020202020204" pitchFamily="34" charset="0"/>
              </a:rPr>
              <a:t>(% of peak output of </a:t>
            </a:r>
          </a:p>
          <a:p>
            <a:r>
              <a:rPr lang="en-US" sz="900" b="1" dirty="0">
                <a:latin typeface="Arial" panose="020B0604020202020204" pitchFamily="34" charset="0"/>
                <a:cs typeface="Arial" panose="020B0604020202020204" pitchFamily="34" charset="0"/>
              </a:rPr>
              <a:t>primary reserves)</a:t>
            </a:r>
            <a:endParaRPr lang="cs-CZ" sz="9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65783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délník 4">
            <a:extLst>
              <a:ext uri="{FF2B5EF4-FFF2-40B4-BE49-F238E27FC236}">
                <a16:creationId xmlns:a16="http://schemas.microsoft.com/office/drawing/2014/main" id="{F0B8C44B-8451-9A5F-7640-63D2630742BA}"/>
              </a:ext>
            </a:extLst>
          </p:cNvPr>
          <p:cNvSpPr/>
          <p:nvPr/>
        </p:nvSpPr>
        <p:spPr>
          <a:xfrm>
            <a:off x="657593" y="1412293"/>
            <a:ext cx="5005942" cy="3466103"/>
          </a:xfrm>
          <a:prstGeom prst="rect">
            <a:avLst/>
          </a:prstGeom>
          <a:solidFill>
            <a:srgbClr val="2098D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5E4AC5-3413-1E56-9896-796B21E6B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What</a:t>
            </a:r>
            <a:r>
              <a:rPr lang="cs-CZ" dirty="0"/>
              <a:t> </a:t>
            </a:r>
            <a:r>
              <a:rPr lang="cs-CZ" dirty="0" err="1"/>
              <a:t>is</a:t>
            </a:r>
            <a:r>
              <a:rPr lang="cs-CZ" dirty="0"/>
              <a:t> </a:t>
            </a:r>
            <a:r>
              <a:rPr lang="cs-CZ" dirty="0" err="1"/>
              <a:t>energy</a:t>
            </a:r>
            <a:r>
              <a:rPr lang="cs-CZ" dirty="0"/>
              <a:t> </a:t>
            </a:r>
            <a:r>
              <a:rPr lang="cs-CZ" dirty="0" err="1"/>
              <a:t>storage</a:t>
            </a:r>
            <a:endParaRPr lang="en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A106FA-14C0-F8B6-F672-ED2FDDCBA4BA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72639" y="1726488"/>
            <a:ext cx="4747421" cy="3261131"/>
          </a:xfrm>
          <a:prstGeom prst="rect">
            <a:avLst/>
          </a:prstGeom>
        </p:spPr>
        <p:txBody>
          <a:bodyPr/>
          <a:lstStyle/>
          <a:p>
            <a:pPr>
              <a:buClr>
                <a:schemeClr val="bg1"/>
              </a:buClr>
            </a:pPr>
            <a:r>
              <a:rPr lang="en-US" sz="1800" b="1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Energy storage</a:t>
            </a:r>
            <a:r>
              <a:rPr lang="en-US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 is the capture of </a:t>
            </a:r>
            <a:r>
              <a:rPr lang="en-US" sz="18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energy</a:t>
            </a:r>
            <a:r>
              <a:rPr lang="en-US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 produced at one time for use </a:t>
            </a:r>
            <a:br>
              <a:rPr lang="cs-CZ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r>
              <a:rPr lang="en-US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at a later time</a:t>
            </a:r>
            <a:r>
              <a:rPr lang="cs-CZ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>
              <a:buClr>
                <a:schemeClr val="bg1"/>
              </a:buClr>
            </a:pPr>
            <a:r>
              <a:rPr lang="en-US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 A device that stores energy is called an </a:t>
            </a:r>
            <a:r>
              <a:rPr lang="en-US" sz="18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accumulator</a:t>
            </a:r>
            <a:r>
              <a:rPr lang="en-US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 or </a:t>
            </a:r>
            <a:r>
              <a:rPr lang="en-US" sz="1800" b="1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battery</a:t>
            </a:r>
            <a:r>
              <a:rPr lang="en-US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.</a:t>
            </a:r>
            <a:endParaRPr lang="cs-CZ" sz="1800" b="0" i="0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lvl="1">
              <a:buClr>
                <a:schemeClr val="bg1"/>
              </a:buClr>
            </a:pPr>
            <a:r>
              <a:rPr lang="cs-CZ" sz="1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Consumer</a:t>
            </a:r>
            <a:r>
              <a:rPr lang="cs-CZ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1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electronics</a:t>
            </a:r>
            <a:endParaRPr lang="cs-CZ" sz="1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buClr>
                <a:schemeClr val="bg1"/>
              </a:buClr>
            </a:pPr>
            <a:r>
              <a:rPr lang="cs-CZ" sz="1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Embedded</a:t>
            </a:r>
            <a:r>
              <a:rPr lang="cs-CZ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1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Vehicle</a:t>
            </a:r>
            <a:endParaRPr lang="cs-CZ" sz="1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buClr>
                <a:schemeClr val="bg1"/>
              </a:buClr>
            </a:pPr>
            <a:r>
              <a:rPr lang="cs-CZ" sz="1800" u="sng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Stationary</a:t>
            </a:r>
            <a:endParaRPr lang="cs-CZ" sz="1800" u="sng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buClr>
                <a:schemeClr val="bg1"/>
              </a:buClr>
            </a:pPr>
            <a:endParaRPr lang="cs-CZ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308CB3-06CB-D170-6DD2-E3D2774BBA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755FC8E-FC30-AD4F-98FC-0C4CC9723D0F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32956C7-8DF6-C9F5-A9B0-6E62F0D317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3570" y="1493273"/>
            <a:ext cx="5620837" cy="3304141"/>
          </a:xfrm>
          <a:prstGeom prst="rect">
            <a:avLst/>
          </a:prstGeom>
          <a:ln w="88900">
            <a:solidFill>
              <a:srgbClr val="2098D3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23586629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913D90-0E20-11C6-A096-16F2CE83A4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F90529-8E45-8202-B6B1-D6E7FA0AD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err="1"/>
              <a:t>Services</a:t>
            </a:r>
            <a:r>
              <a:rPr lang="cs-CZ"/>
              <a:t> </a:t>
            </a:r>
            <a:r>
              <a:rPr lang="cs-CZ" err="1"/>
              <a:t>that</a:t>
            </a:r>
            <a:r>
              <a:rPr lang="cs-CZ"/>
              <a:t> </a:t>
            </a:r>
            <a:r>
              <a:rPr lang="cs-CZ" err="1"/>
              <a:t>can</a:t>
            </a:r>
            <a:r>
              <a:rPr lang="cs-CZ"/>
              <a:t> </a:t>
            </a:r>
            <a:r>
              <a:rPr lang="cs-CZ" err="1"/>
              <a:t>be</a:t>
            </a:r>
            <a:r>
              <a:rPr lang="cs-CZ"/>
              <a:t> </a:t>
            </a:r>
            <a:r>
              <a:rPr lang="cs-CZ" err="1"/>
              <a:t>adressed</a:t>
            </a:r>
            <a:r>
              <a:rPr lang="cs-CZ"/>
              <a:t> by </a:t>
            </a:r>
            <a:r>
              <a:rPr lang="cs-CZ" err="1"/>
              <a:t>energy</a:t>
            </a:r>
            <a:r>
              <a:rPr lang="cs-CZ"/>
              <a:t> </a:t>
            </a:r>
            <a:r>
              <a:rPr lang="cs-CZ" err="1"/>
              <a:t>storage</a:t>
            </a:r>
            <a:endParaRPr lang="en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55114C-02E7-E173-5BC4-016410F10784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57057" y="1161179"/>
            <a:ext cx="4116543" cy="511252"/>
          </a:xfrm>
          <a:prstGeom prst="rect">
            <a:avLst/>
          </a:prstGeom>
        </p:spPr>
        <p:txBody>
          <a:bodyPr/>
          <a:lstStyle/>
          <a:p>
            <a:pPr>
              <a:buClr>
                <a:srgbClr val="2098D3"/>
              </a:buClr>
            </a:pPr>
            <a:r>
              <a:rPr lang="cs-CZ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Stationary</a:t>
            </a:r>
            <a:r>
              <a:rPr lang="cs-CZ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grid</a:t>
            </a:r>
            <a:r>
              <a:rPr lang="cs-CZ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storage</a:t>
            </a:r>
            <a:endParaRPr lang="en-SE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SE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3666F9-0948-A4CD-3AA2-F8F583E78C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755FC8E-FC30-AD4F-98FC-0C4CC9723D0F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082989D-F10D-5833-8B48-3C7947C6C83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67922" y="1609627"/>
            <a:ext cx="8968447" cy="436146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2D7FE28-F484-E1C3-D8B8-C5D2FA0428F3}"/>
              </a:ext>
            </a:extLst>
          </p:cNvPr>
          <p:cNvSpPr txBox="1"/>
          <p:nvPr/>
        </p:nvSpPr>
        <p:spPr>
          <a:xfrm>
            <a:off x="9747234" y="1609627"/>
            <a:ext cx="24065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000" b="1" dirty="0">
                <a:solidFill>
                  <a:srgbClr val="2098D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Source: </a:t>
            </a:r>
            <a:br>
              <a:rPr lang="cs-CZ" sz="1000" b="1" dirty="0">
                <a:solidFill>
                  <a:srgbClr val="2098D3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cs-CZ" sz="1000" b="1" dirty="0">
                <a:solidFill>
                  <a:srgbClr val="2098D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EASE</a:t>
            </a:r>
          </a:p>
        </p:txBody>
      </p:sp>
    </p:spTree>
    <p:extLst>
      <p:ext uri="{BB962C8B-B14F-4D97-AF65-F5344CB8AC3E}">
        <p14:creationId xmlns:p14="http://schemas.microsoft.com/office/powerpoint/2010/main" val="26142043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39A4D9"/>
      </a:accent1>
      <a:accent2>
        <a:srgbClr val="11BDB0"/>
      </a:accent2>
      <a:accent3>
        <a:srgbClr val="F69F49"/>
      </a:accent3>
      <a:accent4>
        <a:srgbClr val="D2475F"/>
      </a:accent4>
      <a:accent5>
        <a:srgbClr val="5B9BD5"/>
      </a:accent5>
      <a:accent6>
        <a:srgbClr val="70AD47"/>
      </a:accent6>
      <a:hlink>
        <a:srgbClr val="38A4D9"/>
      </a:hlink>
      <a:folHlink>
        <a:srgbClr val="11BCB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732741c6-49fa-4f8b-94a9-9a0820753036">
      <Terms xmlns="http://schemas.microsoft.com/office/infopath/2007/PartnerControls"/>
    </lcf76f155ced4ddcb4097134ff3c332f>
    <TaxCatchAll xmlns="42655a8f-df48-4af6-8813-e3fd02a926a3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7A5F9FF5D0B54F90639664F869FD83" ma:contentTypeVersion="12" ma:contentTypeDescription="Create a new document." ma:contentTypeScope="" ma:versionID="cd05d2422c3c3b996db3e58be8c6a41c">
  <xsd:schema xmlns:xsd="http://www.w3.org/2001/XMLSchema" xmlns:xs="http://www.w3.org/2001/XMLSchema" xmlns:p="http://schemas.microsoft.com/office/2006/metadata/properties" xmlns:ns2="732741c6-49fa-4f8b-94a9-9a0820753036" xmlns:ns3="42655a8f-df48-4af6-8813-e3fd02a926a3" targetNamespace="http://schemas.microsoft.com/office/2006/metadata/properties" ma:root="true" ma:fieldsID="fecff2d5549c607e7d1f124271076126" ns2:_="" ns3:_="">
    <xsd:import namespace="732741c6-49fa-4f8b-94a9-9a0820753036"/>
    <xsd:import namespace="42655a8f-df48-4af6-8813-e3fd02a926a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32741c6-49fa-4f8b-94a9-9a082075303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7" nillable="true" ma:taxonomy="true" ma:internalName="lcf76f155ced4ddcb4097134ff3c332f" ma:taxonomyFieldName="MediaServiceImageTags" ma:displayName="Image Tags" ma:readOnly="false" ma:fieldId="{5cf76f15-5ced-4ddc-b409-7134ff3c332f}" ma:taxonomyMulti="true" ma:sspId="7baf3ea6-7471-4ca4-9351-e34a1fb9682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2655a8f-df48-4af6-8813-e3fd02a926a3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14c7ee31-9397-4717-80b8-d3db52b65afe}" ma:internalName="TaxCatchAll" ma:showField="CatchAllData" ma:web="42655a8f-df48-4af6-8813-e3fd02a926a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D31570D-BA87-49CF-9465-4F907E40F0FB}">
  <ds:schemaRefs>
    <ds:schemaRef ds:uri="42655a8f-df48-4af6-8813-e3fd02a926a3"/>
    <ds:schemaRef ds:uri="732741c6-49fa-4f8b-94a9-9a0820753036"/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DC1DD383-EC98-4442-A4FD-F3C41FF72DA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FC28540-8236-44A1-A838-92B0B185FD2B}">
  <ds:schemaRefs>
    <ds:schemaRef ds:uri="42655a8f-df48-4af6-8813-e3fd02a926a3"/>
    <ds:schemaRef ds:uri="732741c6-49fa-4f8b-94a9-9a0820753036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674</TotalTime>
  <Words>775</Words>
  <Application>Microsoft Office PowerPoint</Application>
  <PresentationFormat>Widescreen</PresentationFormat>
  <Paragraphs>160</Paragraphs>
  <Slides>20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Aptos</vt:lpstr>
      <vt:lpstr>Arial</vt:lpstr>
      <vt:lpstr>ArialMT</vt:lpstr>
      <vt:lpstr>Calibri</vt:lpstr>
      <vt:lpstr>Courier New</vt:lpstr>
      <vt:lpstr>Times New Roman</vt:lpstr>
      <vt:lpstr>Office Theme</vt:lpstr>
      <vt:lpstr>Efficient Use of Battery Arrays</vt:lpstr>
      <vt:lpstr>Objective of the Training</vt:lpstr>
      <vt:lpstr>What Are the Key Challenges for Research Infrastructures?</vt:lpstr>
      <vt:lpstr>Selected benefits of battery storage for RIs</vt:lpstr>
      <vt:lpstr>Motivation for the Training</vt:lpstr>
      <vt:lpstr>PowerPoint Presentation</vt:lpstr>
      <vt:lpstr>PowerPoint Presentation</vt:lpstr>
      <vt:lpstr>What is energy storage</vt:lpstr>
      <vt:lpstr>Services that can be adressed by energy storage</vt:lpstr>
      <vt:lpstr>How to define electrical power quality problems</vt:lpstr>
      <vt:lpstr>Available technology for power failure mitigation</vt:lpstr>
      <vt:lpstr>Connection types for battery storage</vt:lpstr>
      <vt:lpstr>Battery storage - available technology</vt:lpstr>
      <vt:lpstr>Li-ion batteries</vt:lpstr>
      <vt:lpstr>Li-ion Safety</vt:lpstr>
      <vt:lpstr>Li-ion recycling</vt:lpstr>
      <vt:lpstr>Li-ion price projections and history</vt:lpstr>
      <vt:lpstr>Market share of batteries</vt:lpstr>
      <vt:lpstr>Comparing Other Types of Batteries with Li-ion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Leyla Abdullayeva</dc:creator>
  <cp:lastModifiedBy>Bernášek Václav</cp:lastModifiedBy>
  <cp:revision>29</cp:revision>
  <dcterms:created xsi:type="dcterms:W3CDTF">2024-04-05T07:59:56Z</dcterms:created>
  <dcterms:modified xsi:type="dcterms:W3CDTF">2025-04-11T09:14:40Z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0x010100EE7A5F9FF5D0B54F90639664F869FD83</vt:lpwstr>
  </property>
  <property fmtid="{D5CDD505-2E9C-101B-9397-08002B2CF9AE}" pid="3" name="Order">
    <vt:r8>205900</vt:r8>
  </property>
  <property fmtid="{D5CDD505-2E9C-101B-9397-08002B2CF9AE}" pid="4" name="TriggerFlowInfo">
    <vt:lpwstr/>
  </property>
  <property fmtid="{D5CDD505-2E9C-101B-9397-08002B2CF9AE}" pid="5" name="ComplianceAssetId">
    <vt:lpwstr/>
  </property>
  <property fmtid="{D5CDD505-2E9C-101B-9397-08002B2CF9AE}" pid="6" name="_ExtendedDescription">
    <vt:lpwstr/>
  </property>
  <property fmtid="{D5CDD505-2E9C-101B-9397-08002B2CF9AE}" pid="7" name="MediaServiceImageTags">
    <vt:lpwstr/>
  </property>
</Properties>
</file>

<file path=docProps/thumbnail.jpeg>
</file>